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5" r:id="rId2"/>
    <p:sldId id="316" r:id="rId3"/>
    <p:sldId id="317" r:id="rId4"/>
    <p:sldId id="323" r:id="rId5"/>
    <p:sldId id="324" r:id="rId6"/>
    <p:sldId id="325" r:id="rId7"/>
    <p:sldId id="328" r:id="rId8"/>
    <p:sldId id="329" r:id="rId9"/>
    <p:sldId id="332" r:id="rId10"/>
    <p:sldId id="333" r:id="rId11"/>
    <p:sldId id="343" r:id="rId12"/>
    <p:sldId id="318" r:id="rId13"/>
    <p:sldId id="340" r:id="rId14"/>
    <p:sldId id="334" r:id="rId15"/>
    <p:sldId id="341" r:id="rId16"/>
    <p:sldId id="342" r:id="rId17"/>
    <p:sldId id="337" r:id="rId18"/>
    <p:sldId id="336" r:id="rId19"/>
    <p:sldId id="335" r:id="rId20"/>
    <p:sldId id="314" r:id="rId21"/>
    <p:sldId id="256" r:id="rId22"/>
    <p:sldId id="257" r:id="rId23"/>
    <p:sldId id="258" r:id="rId24"/>
    <p:sldId id="259" r:id="rId25"/>
    <p:sldId id="260" r:id="rId26"/>
    <p:sldId id="313" r:id="rId27"/>
    <p:sldId id="261" r:id="rId28"/>
    <p:sldId id="262" r:id="rId29"/>
    <p:sldId id="263" r:id="rId30"/>
    <p:sldId id="264" r:id="rId31"/>
    <p:sldId id="265" r:id="rId32"/>
    <p:sldId id="312" r:id="rId33"/>
    <p:sldId id="266" r:id="rId34"/>
    <p:sldId id="268" r:id="rId35"/>
    <p:sldId id="269" r:id="rId36"/>
    <p:sldId id="270" r:id="rId37"/>
    <p:sldId id="271" r:id="rId38"/>
    <p:sldId id="267" r:id="rId39"/>
    <p:sldId id="311" r:id="rId40"/>
    <p:sldId id="272" r:id="rId41"/>
    <p:sldId id="273" r:id="rId42"/>
    <p:sldId id="277" r:id="rId43"/>
    <p:sldId id="274" r:id="rId44"/>
    <p:sldId id="276" r:id="rId45"/>
    <p:sldId id="278" r:id="rId46"/>
    <p:sldId id="310" r:id="rId47"/>
    <p:sldId id="279" r:id="rId48"/>
    <p:sldId id="280" r:id="rId49"/>
    <p:sldId id="281" r:id="rId50"/>
    <p:sldId id="282" r:id="rId51"/>
    <p:sldId id="283" r:id="rId52"/>
    <p:sldId id="284" r:id="rId53"/>
    <p:sldId id="309" r:id="rId54"/>
    <p:sldId id="285" r:id="rId55"/>
    <p:sldId id="286" r:id="rId56"/>
    <p:sldId id="287" r:id="rId57"/>
    <p:sldId id="289" r:id="rId58"/>
    <p:sldId id="292" r:id="rId59"/>
    <p:sldId id="293" r:id="rId60"/>
    <p:sldId id="295" r:id="rId61"/>
    <p:sldId id="290" r:id="rId62"/>
    <p:sldId id="291" r:id="rId63"/>
    <p:sldId id="296" r:id="rId64"/>
    <p:sldId id="288" r:id="rId65"/>
    <p:sldId id="294" r:id="rId66"/>
    <p:sldId id="297" r:id="rId67"/>
    <p:sldId id="299" r:id="rId68"/>
    <p:sldId id="298" r:id="rId69"/>
    <p:sldId id="302" r:id="rId70"/>
    <p:sldId id="303" r:id="rId71"/>
    <p:sldId id="307" r:id="rId72"/>
    <p:sldId id="305" r:id="rId73"/>
    <p:sldId id="304" r:id="rId74"/>
    <p:sldId id="300" r:id="rId75"/>
    <p:sldId id="306" r:id="rId76"/>
    <p:sldId id="301" r:id="rId77"/>
    <p:sldId id="308" r:id="rId78"/>
    <p:sldId id="322" r:id="rId79"/>
    <p:sldId id="326" r:id="rId80"/>
    <p:sldId id="331" r:id="rId81"/>
    <p:sldId id="344" r:id="rId82"/>
    <p:sldId id="319" r:id="rId83"/>
    <p:sldId id="320" r:id="rId84"/>
    <p:sldId id="321" r:id="rId85"/>
    <p:sldId id="345" r:id="rId86"/>
    <p:sldId id="330"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3"/>
    <p:restoredTop sz="94694"/>
  </p:normalViewPr>
  <p:slideViewPr>
    <p:cSldViewPr snapToGrid="0" snapToObjects="1">
      <p:cViewPr varScale="1">
        <p:scale>
          <a:sx n="116" d="100"/>
          <a:sy n="116" d="100"/>
        </p:scale>
        <p:origin x="224"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510555-F2E1-4B79-88FD-C2ECA023B3C1}" type="doc">
      <dgm:prSet loTypeId="urn:microsoft.com/office/officeart/2005/8/layout/matrix2" loCatId="matrix" qsTypeId="urn:microsoft.com/office/officeart/2005/8/quickstyle/simple4" qsCatId="simple" csTypeId="urn:microsoft.com/office/officeart/2005/8/colors/colorful2" csCatId="colorful" phldr="1"/>
      <dgm:spPr/>
      <dgm:t>
        <a:bodyPr/>
        <a:lstStyle/>
        <a:p>
          <a:endParaRPr lang="en-US"/>
        </a:p>
      </dgm:t>
    </dgm:pt>
    <dgm:pt modelId="{46277059-63F2-4146-906D-FE068DF403F9}">
      <dgm:prSet custT="1"/>
      <dgm:spPr/>
      <dgm:t>
        <a:bodyPr/>
        <a:lstStyle/>
        <a:p>
          <a:pPr>
            <a:lnSpc>
              <a:spcPct val="100000"/>
            </a:lnSpc>
          </a:pPr>
          <a:r>
            <a:rPr lang="en-US" sz="1400" dirty="0"/>
            <a:t>Supports liver function, nerve function, muscle movement, energy levels and metabolism</a:t>
          </a:r>
          <a:r>
            <a:rPr lang="en-US" sz="900" dirty="0"/>
            <a:t>.</a:t>
          </a:r>
        </a:p>
      </dgm:t>
    </dgm:pt>
    <dgm:pt modelId="{5C74CADB-EE5C-4438-8B8B-67945C0720DF}" type="parTrans" cxnId="{EE23CB9E-668F-40C9-A9F1-F6B0734FC939}">
      <dgm:prSet/>
      <dgm:spPr/>
      <dgm:t>
        <a:bodyPr/>
        <a:lstStyle/>
        <a:p>
          <a:endParaRPr lang="en-US"/>
        </a:p>
      </dgm:t>
    </dgm:pt>
    <dgm:pt modelId="{13A05F09-97DC-4518-82E9-8B24B7AC25D2}" type="sibTrans" cxnId="{EE23CB9E-668F-40C9-A9F1-F6B0734FC939}">
      <dgm:prSet/>
      <dgm:spPr/>
      <dgm:t>
        <a:bodyPr/>
        <a:lstStyle/>
        <a:p>
          <a:endParaRPr lang="en-US"/>
        </a:p>
      </dgm:t>
    </dgm:pt>
    <dgm:pt modelId="{1B280FEC-32FA-4816-8C41-D44682F9E5CB}">
      <dgm:prSet custT="1"/>
      <dgm:spPr/>
      <dgm:t>
        <a:bodyPr/>
        <a:lstStyle/>
        <a:p>
          <a:pPr>
            <a:lnSpc>
              <a:spcPct val="100000"/>
            </a:lnSpc>
          </a:pPr>
          <a:r>
            <a:rPr lang="en-US" sz="1400" dirty="0"/>
            <a:t>Makes Acetylcholine, a brain neurotransmitter essential for learning and concentration.</a:t>
          </a:r>
        </a:p>
      </dgm:t>
    </dgm:pt>
    <dgm:pt modelId="{9FAD0DD1-23BA-4692-A825-23FF7C353FE4}" type="parTrans" cxnId="{9345D64E-551F-42AF-944E-8498264B26C7}">
      <dgm:prSet/>
      <dgm:spPr/>
      <dgm:t>
        <a:bodyPr/>
        <a:lstStyle/>
        <a:p>
          <a:endParaRPr lang="en-US"/>
        </a:p>
      </dgm:t>
    </dgm:pt>
    <dgm:pt modelId="{402B987F-CFFD-429B-B3AE-CBC033ED174E}" type="sibTrans" cxnId="{9345D64E-551F-42AF-944E-8498264B26C7}">
      <dgm:prSet/>
      <dgm:spPr/>
      <dgm:t>
        <a:bodyPr/>
        <a:lstStyle/>
        <a:p>
          <a:endParaRPr lang="en-US"/>
        </a:p>
      </dgm:t>
    </dgm:pt>
    <dgm:pt modelId="{781480D1-FDA4-47B6-B8E1-A0E72C1008AA}">
      <dgm:prSet custT="1"/>
      <dgm:spPr/>
      <dgm:t>
        <a:bodyPr/>
        <a:lstStyle/>
        <a:p>
          <a:pPr>
            <a:lnSpc>
              <a:spcPct val="100000"/>
            </a:lnSpc>
          </a:pPr>
          <a:r>
            <a:rPr lang="en-US" sz="1100" dirty="0"/>
            <a:t>Acts as a backup in the Methylation Cycle when you don’t have enough </a:t>
          </a:r>
          <a:r>
            <a:rPr lang="en-US" sz="1100" dirty="0" err="1"/>
            <a:t>methylfolate</a:t>
          </a:r>
          <a:r>
            <a:rPr lang="en-US" sz="1100" dirty="0"/>
            <a:t> (methylated vit B9) or </a:t>
          </a:r>
          <a:r>
            <a:rPr lang="en-US" sz="1100" dirty="0" err="1"/>
            <a:t>methylcobalamin</a:t>
          </a:r>
          <a:r>
            <a:rPr lang="en-US" sz="1100" dirty="0"/>
            <a:t> (methylated B12)</a:t>
          </a:r>
        </a:p>
      </dgm:t>
    </dgm:pt>
    <dgm:pt modelId="{C061EB5E-28D3-4160-BE1D-6B17DAE5B8B3}" type="parTrans" cxnId="{D22FA399-73B2-4AF1-889F-5C8418F68E6F}">
      <dgm:prSet/>
      <dgm:spPr/>
      <dgm:t>
        <a:bodyPr/>
        <a:lstStyle/>
        <a:p>
          <a:endParaRPr lang="en-US"/>
        </a:p>
      </dgm:t>
    </dgm:pt>
    <dgm:pt modelId="{4312C76E-AB38-4A79-860E-3CAAC18B9475}" type="sibTrans" cxnId="{D22FA399-73B2-4AF1-889F-5C8418F68E6F}">
      <dgm:prSet/>
      <dgm:spPr/>
      <dgm:t>
        <a:bodyPr/>
        <a:lstStyle/>
        <a:p>
          <a:endParaRPr lang="en-US"/>
        </a:p>
      </dgm:t>
    </dgm:pt>
    <dgm:pt modelId="{5E4FA794-D52B-4B2B-84E8-772EFEDE6CFA}">
      <dgm:prSet custT="1"/>
      <dgm:spPr/>
      <dgm:t>
        <a:bodyPr/>
        <a:lstStyle/>
        <a:p>
          <a:pPr>
            <a:lnSpc>
              <a:spcPct val="100000"/>
            </a:lnSpc>
          </a:pPr>
          <a:r>
            <a:rPr lang="en-US" sz="1000" dirty="0"/>
            <a:t>Too little folate means you use way more choline.</a:t>
          </a:r>
        </a:p>
      </dgm:t>
    </dgm:pt>
    <dgm:pt modelId="{130F7F99-3FDA-482E-91B3-B7FB87E23468}" type="parTrans" cxnId="{0845D12A-2E8F-4F7B-BBBA-010A1285D2CB}">
      <dgm:prSet/>
      <dgm:spPr/>
      <dgm:t>
        <a:bodyPr/>
        <a:lstStyle/>
        <a:p>
          <a:endParaRPr lang="en-US"/>
        </a:p>
      </dgm:t>
    </dgm:pt>
    <dgm:pt modelId="{F8384076-767C-4CD9-AE48-DF1EBC296EED}" type="sibTrans" cxnId="{0845D12A-2E8F-4F7B-BBBA-010A1285D2CB}">
      <dgm:prSet/>
      <dgm:spPr/>
      <dgm:t>
        <a:bodyPr/>
        <a:lstStyle/>
        <a:p>
          <a:endParaRPr lang="en-US"/>
        </a:p>
      </dgm:t>
    </dgm:pt>
    <dgm:pt modelId="{30D707E1-AADA-464D-B992-0437E79DF9A5}">
      <dgm:prSet custT="1"/>
      <dgm:spPr/>
      <dgm:t>
        <a:bodyPr/>
        <a:lstStyle/>
        <a:p>
          <a:pPr>
            <a:lnSpc>
              <a:spcPct val="100000"/>
            </a:lnSpc>
          </a:pPr>
          <a:r>
            <a:rPr lang="en-US" sz="1000" dirty="0"/>
            <a:t>* When our body is low in choline, PEMT can also produce choline but then takes on both jobs (making choline and phosphatidylcholine), taxing itself to stay clean for your cells’ natural processes regarding cell membrane and liver care.  </a:t>
          </a:r>
        </a:p>
      </dgm:t>
    </dgm:pt>
    <dgm:pt modelId="{B37B2047-3E11-45C7-AE60-C0784B828BD4}" type="parTrans" cxnId="{2FBAA199-D671-46CF-87F0-D64004D81A16}">
      <dgm:prSet/>
      <dgm:spPr/>
      <dgm:t>
        <a:bodyPr/>
        <a:lstStyle/>
        <a:p>
          <a:endParaRPr lang="en-US"/>
        </a:p>
      </dgm:t>
    </dgm:pt>
    <dgm:pt modelId="{B8ECF7BC-9EA5-4827-B221-1FDD20C20220}" type="sibTrans" cxnId="{2FBAA199-D671-46CF-87F0-D64004D81A16}">
      <dgm:prSet/>
      <dgm:spPr/>
      <dgm:t>
        <a:bodyPr/>
        <a:lstStyle/>
        <a:p>
          <a:endParaRPr lang="en-US"/>
        </a:p>
      </dgm:t>
    </dgm:pt>
    <dgm:pt modelId="{4396F605-B923-1147-A8C5-0C364360AE28}" type="pres">
      <dgm:prSet presAssocID="{08510555-F2E1-4B79-88FD-C2ECA023B3C1}" presName="matrix" presStyleCnt="0">
        <dgm:presLayoutVars>
          <dgm:chMax val="1"/>
          <dgm:dir/>
          <dgm:resizeHandles val="exact"/>
        </dgm:presLayoutVars>
      </dgm:prSet>
      <dgm:spPr/>
    </dgm:pt>
    <dgm:pt modelId="{E10D3A4E-F338-3549-9A36-133F713AD28E}" type="pres">
      <dgm:prSet presAssocID="{08510555-F2E1-4B79-88FD-C2ECA023B3C1}" presName="axisShape" presStyleLbl="bgShp" presStyleIdx="0" presStyleCnt="1"/>
      <dgm:spPr/>
    </dgm:pt>
    <dgm:pt modelId="{86A1B664-B08D-2C4F-A5D3-61310E9DFA34}" type="pres">
      <dgm:prSet presAssocID="{08510555-F2E1-4B79-88FD-C2ECA023B3C1}" presName="rect1" presStyleLbl="node1" presStyleIdx="0" presStyleCnt="4">
        <dgm:presLayoutVars>
          <dgm:chMax val="0"/>
          <dgm:chPref val="0"/>
          <dgm:bulletEnabled val="1"/>
        </dgm:presLayoutVars>
      </dgm:prSet>
      <dgm:spPr/>
    </dgm:pt>
    <dgm:pt modelId="{4D7130D4-04FF-F441-8FEA-D4542941F806}" type="pres">
      <dgm:prSet presAssocID="{08510555-F2E1-4B79-88FD-C2ECA023B3C1}" presName="rect2" presStyleLbl="node1" presStyleIdx="1" presStyleCnt="4">
        <dgm:presLayoutVars>
          <dgm:chMax val="0"/>
          <dgm:chPref val="0"/>
          <dgm:bulletEnabled val="1"/>
        </dgm:presLayoutVars>
      </dgm:prSet>
      <dgm:spPr/>
    </dgm:pt>
    <dgm:pt modelId="{C98A7B5F-978F-7D42-AB16-7E52D1C331E3}" type="pres">
      <dgm:prSet presAssocID="{08510555-F2E1-4B79-88FD-C2ECA023B3C1}" presName="rect3" presStyleLbl="node1" presStyleIdx="2" presStyleCnt="4">
        <dgm:presLayoutVars>
          <dgm:chMax val="0"/>
          <dgm:chPref val="0"/>
          <dgm:bulletEnabled val="1"/>
        </dgm:presLayoutVars>
      </dgm:prSet>
      <dgm:spPr/>
    </dgm:pt>
    <dgm:pt modelId="{EAEE95F3-93C0-E541-99E2-8F2BBC4C3C25}" type="pres">
      <dgm:prSet presAssocID="{08510555-F2E1-4B79-88FD-C2ECA023B3C1}" presName="rect4" presStyleLbl="node1" presStyleIdx="3" presStyleCnt="4">
        <dgm:presLayoutVars>
          <dgm:chMax val="0"/>
          <dgm:chPref val="0"/>
          <dgm:bulletEnabled val="1"/>
        </dgm:presLayoutVars>
      </dgm:prSet>
      <dgm:spPr/>
    </dgm:pt>
  </dgm:ptLst>
  <dgm:cxnLst>
    <dgm:cxn modelId="{59639C0E-B604-5940-8421-75EC3199EB6A}" type="presOf" srcId="{5E4FA794-D52B-4B2B-84E8-772EFEDE6CFA}" destId="{C98A7B5F-978F-7D42-AB16-7E52D1C331E3}" srcOrd="0" destOrd="1" presId="urn:microsoft.com/office/officeart/2005/8/layout/matrix2"/>
    <dgm:cxn modelId="{0845D12A-2E8F-4F7B-BBBA-010A1285D2CB}" srcId="{781480D1-FDA4-47B6-B8E1-A0E72C1008AA}" destId="{5E4FA794-D52B-4B2B-84E8-772EFEDE6CFA}" srcOrd="0" destOrd="0" parTransId="{130F7F99-3FDA-482E-91B3-B7FB87E23468}" sibTransId="{F8384076-767C-4CD9-AE48-DF1EBC296EED}"/>
    <dgm:cxn modelId="{8B7DD634-21E3-294C-8FF8-858AA9740264}" type="presOf" srcId="{30D707E1-AADA-464D-B992-0437E79DF9A5}" destId="{EAEE95F3-93C0-E541-99E2-8F2BBC4C3C25}" srcOrd="0" destOrd="0" presId="urn:microsoft.com/office/officeart/2005/8/layout/matrix2"/>
    <dgm:cxn modelId="{9345D64E-551F-42AF-944E-8498264B26C7}" srcId="{08510555-F2E1-4B79-88FD-C2ECA023B3C1}" destId="{1B280FEC-32FA-4816-8C41-D44682F9E5CB}" srcOrd="1" destOrd="0" parTransId="{9FAD0DD1-23BA-4692-A825-23FF7C353FE4}" sibTransId="{402B987F-CFFD-429B-B3AE-CBC033ED174E}"/>
    <dgm:cxn modelId="{77411E6D-F93E-524D-B77B-F1F8667C2BBD}" type="presOf" srcId="{08510555-F2E1-4B79-88FD-C2ECA023B3C1}" destId="{4396F605-B923-1147-A8C5-0C364360AE28}" srcOrd="0" destOrd="0" presId="urn:microsoft.com/office/officeart/2005/8/layout/matrix2"/>
    <dgm:cxn modelId="{AE67AB92-071D-D34D-B887-44DA38466688}" type="presOf" srcId="{46277059-63F2-4146-906D-FE068DF403F9}" destId="{86A1B664-B08D-2C4F-A5D3-61310E9DFA34}" srcOrd="0" destOrd="0" presId="urn:microsoft.com/office/officeart/2005/8/layout/matrix2"/>
    <dgm:cxn modelId="{2FBAA199-D671-46CF-87F0-D64004D81A16}" srcId="{08510555-F2E1-4B79-88FD-C2ECA023B3C1}" destId="{30D707E1-AADA-464D-B992-0437E79DF9A5}" srcOrd="3" destOrd="0" parTransId="{B37B2047-3E11-45C7-AE60-C0784B828BD4}" sibTransId="{B8ECF7BC-9EA5-4827-B221-1FDD20C20220}"/>
    <dgm:cxn modelId="{D22FA399-73B2-4AF1-889F-5C8418F68E6F}" srcId="{08510555-F2E1-4B79-88FD-C2ECA023B3C1}" destId="{781480D1-FDA4-47B6-B8E1-A0E72C1008AA}" srcOrd="2" destOrd="0" parTransId="{C061EB5E-28D3-4160-BE1D-6B17DAE5B8B3}" sibTransId="{4312C76E-AB38-4A79-860E-3CAAC18B9475}"/>
    <dgm:cxn modelId="{EE23CB9E-668F-40C9-A9F1-F6B0734FC939}" srcId="{08510555-F2E1-4B79-88FD-C2ECA023B3C1}" destId="{46277059-63F2-4146-906D-FE068DF403F9}" srcOrd="0" destOrd="0" parTransId="{5C74CADB-EE5C-4438-8B8B-67945C0720DF}" sibTransId="{13A05F09-97DC-4518-82E9-8B24B7AC25D2}"/>
    <dgm:cxn modelId="{1CA9CCAF-5110-734D-AB50-1D66281ACA5A}" type="presOf" srcId="{1B280FEC-32FA-4816-8C41-D44682F9E5CB}" destId="{4D7130D4-04FF-F441-8FEA-D4542941F806}" srcOrd="0" destOrd="0" presId="urn:microsoft.com/office/officeart/2005/8/layout/matrix2"/>
    <dgm:cxn modelId="{A2D8F4C7-D286-7447-8F97-5E34A9F74850}" type="presOf" srcId="{781480D1-FDA4-47B6-B8E1-A0E72C1008AA}" destId="{C98A7B5F-978F-7D42-AB16-7E52D1C331E3}" srcOrd="0" destOrd="0" presId="urn:microsoft.com/office/officeart/2005/8/layout/matrix2"/>
    <dgm:cxn modelId="{C249D79D-C540-A648-A989-16AC002DD1D0}" type="presParOf" srcId="{4396F605-B923-1147-A8C5-0C364360AE28}" destId="{E10D3A4E-F338-3549-9A36-133F713AD28E}" srcOrd="0" destOrd="0" presId="urn:microsoft.com/office/officeart/2005/8/layout/matrix2"/>
    <dgm:cxn modelId="{7BFB4434-124B-604E-AAF7-BB9009192B13}" type="presParOf" srcId="{4396F605-B923-1147-A8C5-0C364360AE28}" destId="{86A1B664-B08D-2C4F-A5D3-61310E9DFA34}" srcOrd="1" destOrd="0" presId="urn:microsoft.com/office/officeart/2005/8/layout/matrix2"/>
    <dgm:cxn modelId="{7B9FDCF7-3779-4C4C-9B75-824F6BA6B5C7}" type="presParOf" srcId="{4396F605-B923-1147-A8C5-0C364360AE28}" destId="{4D7130D4-04FF-F441-8FEA-D4542941F806}" srcOrd="2" destOrd="0" presId="urn:microsoft.com/office/officeart/2005/8/layout/matrix2"/>
    <dgm:cxn modelId="{3E2889F3-0193-1441-8F7E-A5DB921315AE}" type="presParOf" srcId="{4396F605-B923-1147-A8C5-0C364360AE28}" destId="{C98A7B5F-978F-7D42-AB16-7E52D1C331E3}" srcOrd="3" destOrd="0" presId="urn:microsoft.com/office/officeart/2005/8/layout/matrix2"/>
    <dgm:cxn modelId="{44B6EC8E-4711-544F-A436-D89F510E28E8}" type="presParOf" srcId="{4396F605-B923-1147-A8C5-0C364360AE28}" destId="{EAEE95F3-93C0-E541-99E2-8F2BBC4C3C25}"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9113A1-E55F-41B5-A244-FF56FD856A7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70752EB-C151-49B8-ACD2-E53C2CCE16CC}">
      <dgm:prSet/>
      <dgm:spPr/>
      <dgm:t>
        <a:bodyPr/>
        <a:lstStyle/>
        <a:p>
          <a:r>
            <a:rPr lang="en-US"/>
            <a:t>Follow-up on Dirty Gene Symptoms</a:t>
          </a:r>
        </a:p>
      </dgm:t>
    </dgm:pt>
    <dgm:pt modelId="{6187C54E-DB24-4DD1-BA57-A19554DD8A73}" type="parTrans" cxnId="{8210AE9B-B154-4FFC-9399-02E1A9185BC9}">
      <dgm:prSet/>
      <dgm:spPr/>
      <dgm:t>
        <a:bodyPr/>
        <a:lstStyle/>
        <a:p>
          <a:endParaRPr lang="en-US"/>
        </a:p>
      </dgm:t>
    </dgm:pt>
    <dgm:pt modelId="{2D3C5A14-03DE-405D-A8A1-67D618CD831D}" type="sibTrans" cxnId="{8210AE9B-B154-4FFC-9399-02E1A9185BC9}">
      <dgm:prSet/>
      <dgm:spPr/>
      <dgm:t>
        <a:bodyPr/>
        <a:lstStyle/>
        <a:p>
          <a:endParaRPr lang="en-US"/>
        </a:p>
      </dgm:t>
    </dgm:pt>
    <dgm:pt modelId="{9E11F3B4-DB66-4567-ACFC-8EEA50F81E1F}">
      <dgm:prSet/>
      <dgm:spPr/>
      <dgm:t>
        <a:bodyPr/>
        <a:lstStyle/>
        <a:p>
          <a:r>
            <a:rPr lang="en-US"/>
            <a:t>Tweaks to Diet/Supplements/Herbs/Lifestyle</a:t>
          </a:r>
        </a:p>
      </dgm:t>
    </dgm:pt>
    <dgm:pt modelId="{039F2FE1-EA40-4A95-9FB4-9DD8F54C187D}" type="parTrans" cxnId="{9B7D6435-D822-4885-9DE4-0304F1CA4705}">
      <dgm:prSet/>
      <dgm:spPr/>
      <dgm:t>
        <a:bodyPr/>
        <a:lstStyle/>
        <a:p>
          <a:endParaRPr lang="en-US"/>
        </a:p>
      </dgm:t>
    </dgm:pt>
    <dgm:pt modelId="{0047A233-BC42-4D1A-A60D-885569294413}" type="sibTrans" cxnId="{9B7D6435-D822-4885-9DE4-0304F1CA4705}">
      <dgm:prSet/>
      <dgm:spPr/>
      <dgm:t>
        <a:bodyPr/>
        <a:lstStyle/>
        <a:p>
          <a:endParaRPr lang="en-US"/>
        </a:p>
      </dgm:t>
    </dgm:pt>
    <dgm:pt modelId="{DC4CE977-9476-4E6D-B030-7D069B3BA6BE}">
      <dgm:prSet/>
      <dgm:spPr/>
      <dgm:t>
        <a:bodyPr/>
        <a:lstStyle/>
        <a:p>
          <a:r>
            <a:rPr lang="en-US"/>
            <a:t>More Individualized Meal Planning</a:t>
          </a:r>
        </a:p>
      </dgm:t>
    </dgm:pt>
    <dgm:pt modelId="{C90F1B1E-3E66-42F3-AB6F-D74B4E031ADA}" type="parTrans" cxnId="{C62C56A7-BE21-4A56-917E-746480CDB773}">
      <dgm:prSet/>
      <dgm:spPr/>
      <dgm:t>
        <a:bodyPr/>
        <a:lstStyle/>
        <a:p>
          <a:endParaRPr lang="en-US"/>
        </a:p>
      </dgm:t>
    </dgm:pt>
    <dgm:pt modelId="{58F1A786-139B-447E-9FB3-ECA8C117F6BD}" type="sibTrans" cxnId="{C62C56A7-BE21-4A56-917E-746480CDB773}">
      <dgm:prSet/>
      <dgm:spPr/>
      <dgm:t>
        <a:bodyPr/>
        <a:lstStyle/>
        <a:p>
          <a:endParaRPr lang="en-US"/>
        </a:p>
      </dgm:t>
    </dgm:pt>
    <dgm:pt modelId="{17AAC7BE-DE32-1F40-8F23-45D4E93AB919}" type="pres">
      <dgm:prSet presAssocID="{B49113A1-E55F-41B5-A244-FF56FD856A7A}" presName="linear" presStyleCnt="0">
        <dgm:presLayoutVars>
          <dgm:animLvl val="lvl"/>
          <dgm:resizeHandles val="exact"/>
        </dgm:presLayoutVars>
      </dgm:prSet>
      <dgm:spPr/>
    </dgm:pt>
    <dgm:pt modelId="{C4B0F090-5B0D-C147-B4B3-21B9A0B0951E}" type="pres">
      <dgm:prSet presAssocID="{470752EB-C151-49B8-ACD2-E53C2CCE16CC}" presName="parentText" presStyleLbl="node1" presStyleIdx="0" presStyleCnt="3">
        <dgm:presLayoutVars>
          <dgm:chMax val="0"/>
          <dgm:bulletEnabled val="1"/>
        </dgm:presLayoutVars>
      </dgm:prSet>
      <dgm:spPr/>
    </dgm:pt>
    <dgm:pt modelId="{63D03B80-DE59-5448-A404-D9CD6A8F3188}" type="pres">
      <dgm:prSet presAssocID="{2D3C5A14-03DE-405D-A8A1-67D618CD831D}" presName="spacer" presStyleCnt="0"/>
      <dgm:spPr/>
    </dgm:pt>
    <dgm:pt modelId="{B607477D-1BE7-FE47-9FCB-8DE8A0B55DF1}" type="pres">
      <dgm:prSet presAssocID="{9E11F3B4-DB66-4567-ACFC-8EEA50F81E1F}" presName="parentText" presStyleLbl="node1" presStyleIdx="1" presStyleCnt="3">
        <dgm:presLayoutVars>
          <dgm:chMax val="0"/>
          <dgm:bulletEnabled val="1"/>
        </dgm:presLayoutVars>
      </dgm:prSet>
      <dgm:spPr/>
    </dgm:pt>
    <dgm:pt modelId="{0F318DB6-82FE-9B40-8AF1-F9E1D27F4AD4}" type="pres">
      <dgm:prSet presAssocID="{0047A233-BC42-4D1A-A60D-885569294413}" presName="spacer" presStyleCnt="0"/>
      <dgm:spPr/>
    </dgm:pt>
    <dgm:pt modelId="{AB31B6D8-B3C1-674D-8C67-D032C98F4C5A}" type="pres">
      <dgm:prSet presAssocID="{DC4CE977-9476-4E6D-B030-7D069B3BA6BE}" presName="parentText" presStyleLbl="node1" presStyleIdx="2" presStyleCnt="3">
        <dgm:presLayoutVars>
          <dgm:chMax val="0"/>
          <dgm:bulletEnabled val="1"/>
        </dgm:presLayoutVars>
      </dgm:prSet>
      <dgm:spPr/>
    </dgm:pt>
  </dgm:ptLst>
  <dgm:cxnLst>
    <dgm:cxn modelId="{3E83AD01-EC0E-6640-BE3C-CC1CA97AC055}" type="presOf" srcId="{B49113A1-E55F-41B5-A244-FF56FD856A7A}" destId="{17AAC7BE-DE32-1F40-8F23-45D4E93AB919}" srcOrd="0" destOrd="0" presId="urn:microsoft.com/office/officeart/2005/8/layout/vList2"/>
    <dgm:cxn modelId="{9B7D6435-D822-4885-9DE4-0304F1CA4705}" srcId="{B49113A1-E55F-41B5-A244-FF56FD856A7A}" destId="{9E11F3B4-DB66-4567-ACFC-8EEA50F81E1F}" srcOrd="1" destOrd="0" parTransId="{039F2FE1-EA40-4A95-9FB4-9DD8F54C187D}" sibTransId="{0047A233-BC42-4D1A-A60D-885569294413}"/>
    <dgm:cxn modelId="{2B705D7F-C1DA-6A40-AD29-F4B8F754ED8D}" type="presOf" srcId="{DC4CE977-9476-4E6D-B030-7D069B3BA6BE}" destId="{AB31B6D8-B3C1-674D-8C67-D032C98F4C5A}" srcOrd="0" destOrd="0" presId="urn:microsoft.com/office/officeart/2005/8/layout/vList2"/>
    <dgm:cxn modelId="{8210AE9B-B154-4FFC-9399-02E1A9185BC9}" srcId="{B49113A1-E55F-41B5-A244-FF56FD856A7A}" destId="{470752EB-C151-49B8-ACD2-E53C2CCE16CC}" srcOrd="0" destOrd="0" parTransId="{6187C54E-DB24-4DD1-BA57-A19554DD8A73}" sibTransId="{2D3C5A14-03DE-405D-A8A1-67D618CD831D}"/>
    <dgm:cxn modelId="{C62C56A7-BE21-4A56-917E-746480CDB773}" srcId="{B49113A1-E55F-41B5-A244-FF56FD856A7A}" destId="{DC4CE977-9476-4E6D-B030-7D069B3BA6BE}" srcOrd="2" destOrd="0" parTransId="{C90F1B1E-3E66-42F3-AB6F-D74B4E031ADA}" sibTransId="{58F1A786-139B-447E-9FB3-ECA8C117F6BD}"/>
    <dgm:cxn modelId="{62EF84C2-3A79-F24D-8F4D-DED213CCCD09}" type="presOf" srcId="{9E11F3B4-DB66-4567-ACFC-8EEA50F81E1F}" destId="{B607477D-1BE7-FE47-9FCB-8DE8A0B55DF1}" srcOrd="0" destOrd="0" presId="urn:microsoft.com/office/officeart/2005/8/layout/vList2"/>
    <dgm:cxn modelId="{1393D6D8-7339-3847-BD42-AF9297A3FD18}" type="presOf" srcId="{470752EB-C151-49B8-ACD2-E53C2CCE16CC}" destId="{C4B0F090-5B0D-C147-B4B3-21B9A0B0951E}" srcOrd="0" destOrd="0" presId="urn:microsoft.com/office/officeart/2005/8/layout/vList2"/>
    <dgm:cxn modelId="{ADA43652-AC9D-154E-8F09-C4DD79A45E26}" type="presParOf" srcId="{17AAC7BE-DE32-1F40-8F23-45D4E93AB919}" destId="{C4B0F090-5B0D-C147-B4B3-21B9A0B0951E}" srcOrd="0" destOrd="0" presId="urn:microsoft.com/office/officeart/2005/8/layout/vList2"/>
    <dgm:cxn modelId="{96B1BA44-A992-5542-8201-2F6A0A5E13CC}" type="presParOf" srcId="{17AAC7BE-DE32-1F40-8F23-45D4E93AB919}" destId="{63D03B80-DE59-5448-A404-D9CD6A8F3188}" srcOrd="1" destOrd="0" presId="urn:microsoft.com/office/officeart/2005/8/layout/vList2"/>
    <dgm:cxn modelId="{6EED304E-54B7-3E45-B622-7619630E7DA0}" type="presParOf" srcId="{17AAC7BE-DE32-1F40-8F23-45D4E93AB919}" destId="{B607477D-1BE7-FE47-9FCB-8DE8A0B55DF1}" srcOrd="2" destOrd="0" presId="urn:microsoft.com/office/officeart/2005/8/layout/vList2"/>
    <dgm:cxn modelId="{89504D89-890C-D543-BA86-17333C3C31F4}" type="presParOf" srcId="{17AAC7BE-DE32-1F40-8F23-45D4E93AB919}" destId="{0F318DB6-82FE-9B40-8AF1-F9E1D27F4AD4}" srcOrd="3" destOrd="0" presId="urn:microsoft.com/office/officeart/2005/8/layout/vList2"/>
    <dgm:cxn modelId="{CC9D1B8C-D85B-D04D-BE66-6C719DE2926A}" type="presParOf" srcId="{17AAC7BE-DE32-1F40-8F23-45D4E93AB919}" destId="{AB31B6D8-B3C1-674D-8C67-D032C98F4C5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D3A4E-F338-3549-9A36-133F713AD28E}">
      <dsp:nvSpPr>
        <dsp:cNvPr id="0" name=""/>
        <dsp:cNvSpPr/>
      </dsp:nvSpPr>
      <dsp:spPr>
        <a:xfrm>
          <a:off x="3082131" y="0"/>
          <a:ext cx="4351338" cy="4351338"/>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6A1B664-B08D-2C4F-A5D3-61310E9DFA34}">
      <dsp:nvSpPr>
        <dsp:cNvPr id="0" name=""/>
        <dsp:cNvSpPr/>
      </dsp:nvSpPr>
      <dsp:spPr>
        <a:xfrm>
          <a:off x="3364967" y="282836"/>
          <a:ext cx="1740535" cy="174053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kern="1200" dirty="0"/>
            <a:t>Supports liver function, nerve function, muscle movement, energy levels and metabolism</a:t>
          </a:r>
          <a:r>
            <a:rPr lang="en-US" sz="900" kern="1200" dirty="0"/>
            <a:t>.</a:t>
          </a:r>
        </a:p>
      </dsp:txBody>
      <dsp:txXfrm>
        <a:off x="3449933" y="367802"/>
        <a:ext cx="1570603" cy="1570603"/>
      </dsp:txXfrm>
    </dsp:sp>
    <dsp:sp modelId="{4D7130D4-04FF-F441-8FEA-D4542941F806}">
      <dsp:nvSpPr>
        <dsp:cNvPr id="0" name=""/>
        <dsp:cNvSpPr/>
      </dsp:nvSpPr>
      <dsp:spPr>
        <a:xfrm>
          <a:off x="5410096" y="282836"/>
          <a:ext cx="1740535" cy="1740535"/>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US" sz="1400" kern="1200" dirty="0"/>
            <a:t>Makes Acetylcholine, a brain neurotransmitter essential for learning and concentration.</a:t>
          </a:r>
        </a:p>
      </dsp:txBody>
      <dsp:txXfrm>
        <a:off x="5495062" y="367802"/>
        <a:ext cx="1570603" cy="1570603"/>
      </dsp:txXfrm>
    </dsp:sp>
    <dsp:sp modelId="{C98A7B5F-978F-7D42-AB16-7E52D1C331E3}">
      <dsp:nvSpPr>
        <dsp:cNvPr id="0" name=""/>
        <dsp:cNvSpPr/>
      </dsp:nvSpPr>
      <dsp:spPr>
        <a:xfrm>
          <a:off x="3364967" y="2327965"/>
          <a:ext cx="1740535" cy="1740535"/>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100000"/>
            </a:lnSpc>
            <a:spcBef>
              <a:spcPct val="0"/>
            </a:spcBef>
            <a:spcAft>
              <a:spcPct val="35000"/>
            </a:spcAft>
            <a:buNone/>
          </a:pPr>
          <a:r>
            <a:rPr lang="en-US" sz="1100" kern="1200" dirty="0"/>
            <a:t>Acts as a backup in the Methylation Cycle when you don’t have enough </a:t>
          </a:r>
          <a:r>
            <a:rPr lang="en-US" sz="1100" kern="1200" dirty="0" err="1"/>
            <a:t>methylfolate</a:t>
          </a:r>
          <a:r>
            <a:rPr lang="en-US" sz="1100" kern="1200" dirty="0"/>
            <a:t> (methylated vit B9) or </a:t>
          </a:r>
          <a:r>
            <a:rPr lang="en-US" sz="1100" kern="1200" dirty="0" err="1"/>
            <a:t>methylcobalamin</a:t>
          </a:r>
          <a:r>
            <a:rPr lang="en-US" sz="1100" kern="1200" dirty="0"/>
            <a:t> (methylated B12)</a:t>
          </a:r>
        </a:p>
        <a:p>
          <a:pPr marL="57150" lvl="1" indent="-57150" algn="l" defTabSz="444500">
            <a:lnSpc>
              <a:spcPct val="100000"/>
            </a:lnSpc>
            <a:spcBef>
              <a:spcPct val="0"/>
            </a:spcBef>
            <a:spcAft>
              <a:spcPct val="15000"/>
            </a:spcAft>
            <a:buChar char="•"/>
          </a:pPr>
          <a:r>
            <a:rPr lang="en-US" sz="1000" kern="1200" dirty="0"/>
            <a:t>Too little folate means you use way more choline.</a:t>
          </a:r>
        </a:p>
      </dsp:txBody>
      <dsp:txXfrm>
        <a:off x="3449933" y="2412931"/>
        <a:ext cx="1570603" cy="1570603"/>
      </dsp:txXfrm>
    </dsp:sp>
    <dsp:sp modelId="{EAEE95F3-93C0-E541-99E2-8F2BBC4C3C25}">
      <dsp:nvSpPr>
        <dsp:cNvPr id="0" name=""/>
        <dsp:cNvSpPr/>
      </dsp:nvSpPr>
      <dsp:spPr>
        <a:xfrm>
          <a:off x="5410096" y="2327965"/>
          <a:ext cx="1740535" cy="1740535"/>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ct val="35000"/>
            </a:spcAft>
            <a:buNone/>
          </a:pPr>
          <a:r>
            <a:rPr lang="en-US" sz="1000" kern="1200" dirty="0"/>
            <a:t>* When our body is low in choline, PEMT can also produce choline but then takes on both jobs (making choline and phosphatidylcholine), taxing itself to stay clean for your cells’ natural processes regarding cell membrane and liver care.  </a:t>
          </a:r>
        </a:p>
      </dsp:txBody>
      <dsp:txXfrm>
        <a:off x="5495062" y="2412931"/>
        <a:ext cx="1570603"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0F090-5B0D-C147-B4B3-21B9A0B0951E}">
      <dsp:nvSpPr>
        <dsp:cNvPr id="0" name=""/>
        <dsp:cNvSpPr/>
      </dsp:nvSpPr>
      <dsp:spPr>
        <a:xfrm>
          <a:off x="0" y="688193"/>
          <a:ext cx="6263640" cy="13127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Follow-up on Dirty Gene Symptoms</a:t>
          </a:r>
        </a:p>
      </dsp:txBody>
      <dsp:txXfrm>
        <a:off x="64083" y="752276"/>
        <a:ext cx="6135474" cy="1184574"/>
      </dsp:txXfrm>
    </dsp:sp>
    <dsp:sp modelId="{B607477D-1BE7-FE47-9FCB-8DE8A0B55DF1}">
      <dsp:nvSpPr>
        <dsp:cNvPr id="0" name=""/>
        <dsp:cNvSpPr/>
      </dsp:nvSpPr>
      <dsp:spPr>
        <a:xfrm>
          <a:off x="0" y="2095973"/>
          <a:ext cx="6263640" cy="13127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Tweaks to Diet/Supplements/Herbs/Lifestyle</a:t>
          </a:r>
        </a:p>
      </dsp:txBody>
      <dsp:txXfrm>
        <a:off x="64083" y="2160056"/>
        <a:ext cx="6135474" cy="1184574"/>
      </dsp:txXfrm>
    </dsp:sp>
    <dsp:sp modelId="{AB31B6D8-B3C1-674D-8C67-D032C98F4C5A}">
      <dsp:nvSpPr>
        <dsp:cNvPr id="0" name=""/>
        <dsp:cNvSpPr/>
      </dsp:nvSpPr>
      <dsp:spPr>
        <a:xfrm>
          <a:off x="0" y="3503754"/>
          <a:ext cx="6263640" cy="13127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More Individualized Meal Planning</a:t>
          </a:r>
        </a:p>
      </dsp:txBody>
      <dsp:txXfrm>
        <a:off x="64083" y="3567837"/>
        <a:ext cx="6135474" cy="1184574"/>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52.874"/>
    </inkml:context>
    <inkml:brush xml:id="br0">
      <inkml:brushProperty name="width" value="0.05" units="cm"/>
      <inkml:brushProperty name="height" value="0.05" units="cm"/>
      <inkml:brushProperty name="color" value="#E71224"/>
    </inkml:brush>
  </inkml:definitions>
  <inkml:trace contextRef="#ctx0" brushRef="#br0">0 164 24575,'7'0'0,"9"4"0,-7 0 0,14 4 0,-10 0 0,3-4 0,-2 3 0,-2-6 0,0 2 0,6 1 0,-8 0 0,5 4 0,-5-4 0,-2 2 0,8 6 0,-5-3 0,2 6 0,1-7 0,-2 3 0,0-6 0,2 6 0,-2-11 0,0 7 0,-1-6 0,-4 2 0,4 0 0,-3-2 0,6 10 0,-2-10 0,0 6 0,-1-7 0,-4 0 0,3 0 0,-2 0 0,3 0 0,-4 3 0,4-2 0,-3 2 0,3-3 0,0-3 0,1-2 0,-1-2 0,1-9 0,-8 3 0,-1-7 0,1 5 0,-3 3 0,2-3 0,-3 7 0,0-3 0,0 4 0,0-4 0,0 3 0,0-3 0,0 4 0,0-8 0,0 5 0,0-5 0,0 4 0,0 3 0,-3-6 0,-1 5 0,-8-5 0,4 6 0,-3-3 0,4-5 0,-1 10 0,1-5 0,-4 8 0,2 2 0,-5-6 0,6 6 0,-11-6 0,10 6 0,-7-3 0,5 4 0,0 0 0,-1 0 0,-3 0 0,7 0 0,-3 0 0,4 0 0,-4 0 0,3 0 0,-3 0 0,4 0 0,-4 0 0,2 0 0,-1 3 0,-1 5 0,2-3 0,-1 5 0,2-6 0,-3 3 0,3-3 0,-6 3 0,5 1 0,-2 0 0,4 0 0,0-2 0,-4-2 0,2 3 0,-5 5 0,6-4 0,-3 2 0,7-3 0,-3 1 0,3 2 0,-3-2 0,2 3 0,-1 0 0,5 1 0,-3 3 0,4-3 0,-3-1 0,2-4 0,-2 0 0,3 0 0,0 0 0,-3 0 0,2 0 0,-2 0 0,3 0 0,0 1 0,0 2 0,-3-2 0,-1 3 0,0-4 0,1 4 0,3-3 0,0 3 0,0-4 0,0 4 0,0 1 0,0-1 0,0 4 0,0-7 0,0 3 0,0-4 0,0 4 0,3-3 0,1 6 0,4 2 0,0 1 0,-1-1 0,4-2 0,-3-6 0,7 3 0,-7-3 0,7 3 0,-7-6 0,6 5 0,2-5 0,1 2 0,7 5 0,-8-3 0,8 3 0,-3-4 0,9 5 0,-12-8 0,10 3 0,-19-5 0,14-2 0,-10 6 0,3-6 0,3 6 0,-10-6 0,14 2 0,-14-3 0,10 0 0,-3 8 0,10-6 0,-4 5 0,11-3 0,-19-3 0,14 3 0,-19-4 0,6 0 0,-11 0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44.971"/>
    </inkml:context>
    <inkml:brush xml:id="br0">
      <inkml:brushProperty name="width" value="0.05" units="cm"/>
      <inkml:brushProperty name="height" value="0.05" units="cm"/>
      <inkml:brushProperty name="color" value="#E71224"/>
    </inkml:brush>
  </inkml:definitions>
  <inkml:trace contextRef="#ctx0" brushRef="#br0">0 7 24575,'11'0'0,"1"0"0,0 0 0,11 0 0,0 0 0,13 0 0,-13-3 0,-3 2 0,-13-2 0,4 3 0,-3 0 0,3 0 0,4 0 0,-2 0 0,15 0 0,4 4 0,-3 1 0,20 4 0,-19 0 0,22 5 0,-19-8 0,6 6 0,-12-7 0,3 0 0,-5 6 0,-4-6 0,-2 4 0,11-6 0,-7 1 0,23 1 0,-23 3 0,17 10 0,-13-8 0,16 22 0,0-15 0,2 16 0,1-13 0,-2 8 0,4-8 0,-1 7 0,-9-8 0,21 16 0,-22-10 0,14 2 0,-20-9 0,-6-10 0,0-4 0,6 13 0,-9-10 0,8 6 0,-13-6 0,-1-6 0,-2 9 0,-2-8 0,8 9 0,-8-11 0,7 4 0,-7-4 0,4 0 0,-5 0 0,-3 0 0,-5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47.178"/>
    </inkml:context>
    <inkml:brush xml:id="br0">
      <inkml:brushProperty name="width" value="0.05" units="cm"/>
      <inkml:brushProperty name="height" value="0.05" units="cm"/>
      <inkml:brushProperty name="color" value="#E71224"/>
    </inkml:brush>
  </inkml:definitions>
  <inkml:trace contextRef="#ctx0" brushRef="#br0">1075 1 24575,'-11'11'0,"6"-3"0,-5 6 0,5 2 0,1 1 0,-4 7 0,7 1 0,-9-2 0,8 5 0,-5-11 0,7 7 0,0-8 0,0 9 0,0-5 0,0 5 0,0-7 0,0 5 0,0-11 0,0 12 0,4-7 0,-4-1 0,8 3 0,-4-10 0,0 14 0,6-10 0,-5 3 0,6-5 0,0 0 0,-3-7 0,6 3 0,-2-7 0,3 0 0,-3 0 0,3 0 0,-3 0 0,-1 0 0,8 0 0,-6-3 0,11-6 0,-7-3 0,-1 0 0,-2-3 0,-2 3 0,8-4 0,-7 4 0,5-3 0,-10 7 0,7-7 0,-7 7 0,3-7 0,0 3 0,-2-3 0,-2 3 0,0-3 0,-6 17 0,3 0 0,-4 18 0,0-4 0,0 8 0,0-7 0,0 7 0,0-8 0,0 8 0,-8-3 0,6 4 0,-5-4 0,7 3 0,0-7 0,0 7 0,0-3 0,0 4 0,0 0 0,0-4 0,0 7 0,0-10 0,0 11 0,0-12 0,-4 11 0,3-14 0,-3 19 0,4-15 0,-4 8 0,3-2 0,-2-8 0,-1 8 0,-4-3 0,-2 4 0,-2 0 0,8-4 0,0-1 0,0-4 0,-4 3 0,-1-2 0,-2-1 0,3-1 0,-4 5 0,-1-2 0,-8 12 0,3-9 0,-3 0 0,5-1 0,1-4 0,-1-1 0,0-3 0,-9 9 0,7-11 0,-12 7 0,9-5 0,0-7 0,-24 11 0,19-11 0,-25 4 0,20-5 0,-10 4 0,8-6 0,-7 7 0,4-9 0,-19 0 0,-2-9 0,-4 2 0,1-16 0,11 11 0,-4-7 0,9 1 0,-10-9 0,18 2 0,-12-8 0,21 10 0,2-20 0,8 18 0,-1-21 0,4 7 0,-14-2 0,13-11 0,-3 13 0,0-3 0,11 11 0,-6-5 0,10 10 0,2-4 0,-3 9 0,4 1 0,0 8 0,-3 1 0,2 7 0,-2 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49.619"/>
    </inkml:context>
    <inkml:brush xml:id="br0">
      <inkml:brushProperty name="width" value="0.05" units="cm"/>
      <inkml:brushProperty name="height" value="0.05" units="cm"/>
      <inkml:brushProperty name="color" value="#E71224"/>
    </inkml:brush>
  </inkml:definitions>
  <inkml:trace contextRef="#ctx0" brushRef="#br0">131 104 24575,'-17'16'0,"5"0"0,8 4 0,1-3 0,-2 12 0,0-3 0,-6 5 0,9 4 0,-9-4 0,10 5 0,-3-5 0,0 3 0,3-2 0,-8 9 0,8-13 0,-11 16 0,9-21 0,-5 8 0,4-2 0,3-7 0,-3 3 0,0-1 0,3-11 0,-3 2 0,4-8 0,0 4 0,0-38 0,0 14 0,0-43 0,0 23 0,0-13 0,0 9 0,0-10 0,0 15 0,0-4 0,0 6 0,0 8 0,0-17 0,0 16 0,0-8 0,0 7 0,0 11 0,0-2 0,0 4 0,0-1 0,0 0 0,0-3 0,0 7 0,0-3 0,0 4 0,4-8 0,0 6 0,4-7 0,-1 9 0,0 0 0,0 0 0,0 0 0,0 0 0,0 3 0,4-3 0,1 6 0,8-10 0,-4 6 0,0-7 0,3 4 0,-6 0 0,3 1 0,-5 2 0,0-1 0,9 1 0,-2 0 0,7-2 0,-14 6 0,0-3 0,-4 4 0,4 0 0,-3 0 0,3 0 0,-4 0 0,4 0 0,-3 0 0,3 4 0,-1 3 0,-2 1 0,7 7 0,-3 1 0,4 0 0,0 8 0,-4-11 0,4 15 0,-7-18 0,7 18 0,-11-15 0,9 7 0,-9-5 0,3-3 0,-1 3 0,-6-7 0,2 3 0,0-4 0,-2 3 0,10 6 0,-9 1 0,5 3 0,-7-8 0,0 2 0,3-2 0,-2 0 0,3 2 0,-4-6 0,0 3 0,0-4 0,0 4 0,0-3 0,-4 6 0,0-6 0,-7 4 0,3-5 0,-3 0 0,0-3 0,-1 3 0,0-6 0,-11 2 0,12 0 0,-13-2 0,13 2 0,-1-3 0,1 0 0,4 0 0,-9 0 0,7 0 0,-6 0 0,0 0 0,2 0 0,-7 0 0,8 0 0,1 0 0,4 0 0,-4 0 0,3-3 0,-3 2 0,4-5 0,0 2 0,-1-4 0,-2 1 0,-2-1 0,0 4 0,-3-6 0,7 5 0,-11-7 0,10 5 0,-6-1 0,11 1 0,0 3 0,4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58.669"/>
    </inkml:context>
    <inkml:brush xml:id="br0">
      <inkml:brushProperty name="width" value="0.05" units="cm"/>
      <inkml:brushProperty name="height" value="0.05" units="cm"/>
      <inkml:brushProperty name="color" value="#E71224"/>
    </inkml:brush>
  </inkml:definitions>
  <inkml:trace contextRef="#ctx0" brushRef="#br0">788 112 24575,'-11'-1'0,"3"2"0,-6 7 0,5-1 0,-5 4 0,-2 1 0,-2 8 0,-7 2 0,8-1 0,-14 10 0,7-3 0,-9 10 0,5-5 0,6-6 0,-4-1 0,3 5 0,-4-2 0,-6 12 0,9-9 0,-12 6 0,6 5 0,1-14 0,-8 12 0,18-14 0,-7 1 0,10-3 0,-1-5 0,5-4 0,-4 8 0,7 2 0,-3-8 0,4 2 0,1-13 0,0 4 0,-1-3 0,-3 11 0,2-10 0,-2 9 0,3-6 0,1 0 0,-1-1 0,1 0 0,-1-3 0,-3 3 0,3-4 0,0-6 0,12-6 0,1-11 0,15-5 0,-6-5 0,3 4 0,-1-2 0,-3 3 0,0-4 0,2 0 0,-6 4 0,8-8 0,-5 11 0,5-11 0,-5 16 0,-4-10 0,2 10 0,-5-3 0,6 5 0,-7 4 0,7-13 0,-6 10 0,7-10 0,-5 9 0,1-5 0,0-1 0,0-3 0,-1 8 0,1 1 0,-1 0 0,-3 3 0,3-7 0,-3 7 0,3-3 0,-3 4 0,2 0 0,-2 0 0,7-4 0,-3 3 0,3-7 0,-4 7 0,10-12 0,-8 11 0,7-7 0,-5 5 0,-3 3 0,2-3 0,-3 4 0,1 0 0,-1 3 0,3-7 0,-2 7 0,3-7 0,0 3 0,1-3 0,3 2 0,-3-2 0,-1 4 0,0-4 0,-3 3 0,3-3 0,-1 3 0,-2 4 0,3-2 0,-4 2 0,0-4 0,0 1 0,0 3 0,1-2 0,-1 2 0,0-3 0,0 0 0,0 3 0,0-3 0,0 3 0,0-3 0,0 0 0,1-4 0,-1 3 0,4-7 0,-3 7 0,-1-3 0,3 0 0,-5 3 0,6-7 0,-3 3 0,-1 1 0,1 0 0,-4 13 0,-1 13 0,-3 12 0,4 9 0,-3-1 0,7 6 0,-7-3 0,7 3 0,-7-6 0,7-4 0,-4-1 0,1-9 0,-1 3 0,-1-7 0,-2 3 0,2-5 0,-3-3 0,4 7 0,-3-10 0,3 6 0,-4 0 0,0-2 0,3 6 0,-2-3 0,3 4 0,3 1 0,-5-1 0,9 0 0,-10 5 0,5-11 0,-5 6 0,6-5 0,-6-6 0,9 10 0,-8-11 0,8 2 0,-6-6 0,7-1 0,1-6 0,3-5 0,1 3 0,3-10 0,-2 7 0,3-5 0,0-7 0,-7 11 0,7-8 0,-4 6 0,-3 2 0,10-6 0,-6 2 0,0 0 0,2 2 0,-11 3 0,11-8 0,-6 7 0,8-8 0,-6 9 0,-3 1 0,-1-1 0,-4 4 0,0-2 0,4 2 0,10-8 0,-7 3 0,6-3 0,-13 8 0,0-3 0,4 3 0,-3-3 0,6-4 0,-9 22 0,2 7 0,-7 24 0,0 6 0,4-6 0,-3 5 0,3-10 0,-4 4 0,0-14 0,0 1 0,0-7 0,0 4 0,0-4 0,0 3 0,0 2 0,0-4 0,0 7 0,0-13 0,0 13 0,0-11 0,0 11 0,0-9 0,0 6 0,0 3 0,0-7 0,0 7 0,-4-3 0,3-4 0,-3 11 0,0-15 0,3 11 0,-6-3 0,6-4 0,-3 6 0,4-11 0,-4 17 0,3-19 0,-4 23 0,-3-15 0,3 8 0,-4-5 0,1 3 0,7-12 0,-3 4 0,4-6 0,0-7 0,0 3 0,-3-4 0,2 0 0,-2 0 0,3 4 0,0-3 0,0 6 0,0-6 0,0 3 0,0-7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1:01.050"/>
    </inkml:context>
    <inkml:brush xml:id="br0">
      <inkml:brushProperty name="width" value="0.05" units="cm"/>
      <inkml:brushProperty name="height" value="0.05" units="cm"/>
      <inkml:brushProperty name="color" value="#E71224"/>
    </inkml:brush>
  </inkml:definitions>
  <inkml:trace contextRef="#ctx0" brushRef="#br0">524 132 24575,'0'-8'0,"0"1"0,0-4 0,0 3 0,0-3 0,0 4 0,-4-8 0,0 6 0,-4-7 0,-3 12 0,-1 1 0,-7 3 0,6 0 0,-6 0 0,-2-4 0,-1 3 0,-8-10 0,4 9 0,-4-6 0,12 5 0,-6 2 0,8-2 0,3 3 0,-2 0 0,0 0 0,6 3 0,-6-2 0,4 6 0,2-6 0,-10 14 0,9-9 0,-6 10 0,1-5 0,2 5 0,-7 2 0,7 1 0,-3 6 0,7-3 0,-4 8 0,9-9 0,0 3 0,0-8 0,4 4 0,-4 0 0,4-4 0,0 4 0,0 0 0,0-7 0,0 2 0,0-8 0,0 4 0,0-3 0,0 2 0,7-2 0,-2-1 0,6-3 0,-4-1 0,8-3 0,-2 0 0,6-3 0,1-2 0,-7-2 0,6-2 0,-11 5 0,3-2 0,-1 5 0,-2-5 0,7 1 0,-7-2 0,7-4 0,-7 3 0,6-7 0,2 3 0,-3 0 0,10 0 0,-14 4 0,10-3 0,-11 3 0,7-4 0,-7 5 0,2 0 0,1-4 0,1-1 0,0 0 0,-1 1 0,-4 4 0,0 0 0,0-1 0,0 1 0,4-4 0,-6 3 0,5-3 0,-10 4 0,7 0 0,-7-4 0,7 3 0,-10 7 0,-3 15 0,-2 0 0,-5 14 0,5-15 0,-4 16 0,3-11 0,0 6 0,2-8 0,2 4 0,1-8 0,0 3 0,4-4 0,0-3 0,0 3 0,0-4 0,-3 0 0,-1 0 0,0 0 0,1 0 0,3 0 0,0 4 0,0-3 0,0 3 0,0 4 0,0-2 0,0 3 0,0-1 0,0-7 0,0 2 0,3-2 0,-2-1 0,2 3 0,0-2 0,-2 3 0,6 4 0,-3-6 0,3 6 0,0-11 0,0 0 0,4-4 0,-3 0 0,3 0 0,-4 0 0,4 0 0,-6 0 0,2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1:02.474"/>
    </inkml:context>
    <inkml:brush xml:id="br0">
      <inkml:brushProperty name="width" value="0.05" units="cm"/>
      <inkml:brushProperty name="height" value="0.05" units="cm"/>
      <inkml:brushProperty name="color" value="#E71224"/>
    </inkml:brush>
  </inkml:definitions>
  <inkml:trace contextRef="#ctx0" brushRef="#br0">273 0 24575,'-9'16'0,"2"-5"0,0 8 0,5-6 0,-9 7 0,10 0 0,-3-4 0,1 8 0,2-7 0,-7 12 0,-1-3 0,3 1 0,-6 7 0,7-7 0,0 8 0,-3-4 0,7-1 0,-15 1 0,13-9 0,-14 8 0,16-9 0,-6 4 0,-2 0 0,0 5 0,0-4 0,1 9 0,4-13 0,-1 12 0,-2-12 0,2 3 0,0-5 0,-2 0 0,3 1 0,-1-4 0,1 2 0,0-3 0,-4 4 0,-1 5 0,-3-7 0,7-3 0,2-5 0,3-2 0,0 3 0,0-4 0,0 4 0,0-3 0,-3 7 0,2-14 0,-3 6 0,4-11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1:03.496"/>
    </inkml:context>
    <inkml:brush xml:id="br0">
      <inkml:brushProperty name="width" value="0.05" units="cm"/>
      <inkml:brushProperty name="height" value="0.05" units="cm"/>
      <inkml:brushProperty name="color" value="#E71224"/>
    </inkml:brush>
  </inkml:definitions>
  <inkml:trace contextRef="#ctx0" brushRef="#br0">0 15 24575,'7'-7'0,"0"3"0,0 0 0,4 4 0,1 0 0,3 0 0,-3 0 0,3 0 0,-7 0 0,3 0 0,-4 0 0,8 4 0,-6 0 0,19 5 0,-10-2 0,12 2 0,5 8 0,3-1 0,4 6 0,10-2 0,-26-7 0,13-3 0,-26 0 0,3-5 0,-2 3 0,-6-5 0,3-3 0,0 0 0,-3 3 0,3 1 0,0 7 0,-3-3 0,2-1 0,-2 0 0,-1-3 0,-3-1 0,-1 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1:05.008"/>
    </inkml:context>
    <inkml:brush xml:id="br0">
      <inkml:brushProperty name="width" value="0.05" units="cm"/>
      <inkml:brushProperty name="height" value="0.05" units="cm"/>
      <inkml:brushProperty name="color" value="#E71224"/>
    </inkml:brush>
  </inkml:definitions>
  <inkml:trace contextRef="#ctx0" brushRef="#br0">473 206 24575,'0'-7'0,"0"-4"0,0 3 0,0-3 0,0 4 0,0-4 0,-3 3 0,2-7 0,-6 3 0,6 0 0,-9-6 0,4 5 0,-5-4 0,6 7 0,-1 2 0,5 1 0,-6-4 0,0 3 0,-2 0 0,-5 4 0,5 4 0,-2 0 0,4 0 0,-4 0 0,0 0 0,-1 0 0,-7 0 0,9 0 0,-8 0 0,6 0 0,0 4 0,1 0 0,0 3 0,3-3 0,-7 3 0,3-3 0,0 4 0,-2 3 0,2-3 0,-4 3 0,1 0 0,-1 1 0,4 0 0,-3-1 0,7 5 0,-7-7 0,6 10 0,-2-7 0,6 4 0,-5-1 0,5 1 0,-7 3 0,8-2 0,0 3 0,4-5 0,0 5 0,0-7 0,0 10 0,0-14 0,0 6 0,0 0 0,0-6 0,0 6 0,0 0 0,0-5 0,7 8 0,1-9 0,17 6 0,-11-6 0,9 0 0,-15-6 0,3-3 0,-4 0 0,4 0 0,-3 0 0,3 0 0,-4 0 0,4 0 0,-3 0 0,3 3 0,-7-2 0,-1 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1:08.101"/>
    </inkml:context>
    <inkml:brush xml:id="br0">
      <inkml:brushProperty name="width" value="0.05" units="cm"/>
      <inkml:brushProperty name="height" value="0.05" units="cm"/>
      <inkml:brushProperty name="color" value="#E71224"/>
    </inkml:brush>
  </inkml:definitions>
  <inkml:trace contextRef="#ctx0" brushRef="#br0">479 0 24575,'0'7'0,"0"8"0,-3-6 0,-6 14 0,1-10 0,-1 3 0,2-1 0,3 1 0,-4 5 0,0-4 0,-1 6 0,2-10 0,-2 11 0,-2-4 0,1 1 0,-1-1 0,-2 5 0,1-8 0,2 12 0,0-16 0,5 10 0,-2-10 0,-2 11 0,2-11 0,-6 15 0,1-14 0,-1 14 0,2-15 0,2 10 0,-2-6 0,2 1 0,-3 5 0,5-14 0,-10 15 0,7-11 0,-6 3 0,4 8 0,4-14 0,-1 14 0,2-16 0,3 3 0,-7 4 0,2-3 0,-2 5 0,3 1 0,-3-5 0,2 7 0,-2-8 0,3 2 0,-3-2 0,3 0 0,0-1 0,1-1 0,6-2 0,5-11 0,1-4 0,7-9 0,0-8 0,0 14 0,5-18 0,-8 10 0,6-7 0,-10 8 0,6-2 0,-4 11 0,5-7 0,-4 7 0,2-3 0,-3 4 0,4-1 0,-3 1 0,3 0 0,-4-1 0,4-3 0,-3 3 0,7-3 0,-7 7 0,2 1 0,-2 3 0,12-13 0,-9 10 0,10-10 0,-6 13 0,-2-4 0,7 3 0,-9-2 0,0 3 0,-4 0 0,4 0 0,-3 0 0,3 0 0,-4 0 0,8 4 0,-9 0 0,8 3 0,-13 0 0,2 4 0,-3-3 0,0 3 0,0-4 0,0 4 0,0-3 0,0 3 0,0-4 0,0 4 0,0-3 0,0 3 0,0-4 0,0 3 0,0-2 0,0 3 0,-3 0 0,2-3 0,-3 3 0,4-4 0,-3 4 0,2 1 0,-6 3 0,2 5 0,1-4 0,0 4 0,-3 0 0,1-4 0,-2 1 0,4-3 0,4-2 0,-3 0 0,2 2 0,-5 2 0,5-3 0,-3 2 0,-4 0 0,7-6 0,-10 6 0,10 0 0,-2-6 0,3 7 0,0-6 0,3 2 0,1 0 0,4-1 0,-1-4 0,0 0 0,0 0 0,0 0 0,4 0 0,-3-3 0,3 0 0,-7-4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1:11.883"/>
    </inkml:context>
    <inkml:brush xml:id="br0">
      <inkml:brushProperty name="width" value="0.05" units="cm"/>
      <inkml:brushProperty name="height" value="0.05" units="cm"/>
      <inkml:brushProperty name="color" value="#E71224"/>
    </inkml:brush>
  </inkml:definitions>
  <inkml:trace contextRef="#ctx0" brushRef="#br0">277 1 24575,'1'15'0,"-7"10"0,1-3 0,-15 9 0,13 4 0,-19 3 0,15 0 0,-7 2 0,1-8 0,5 4 0,-9 1 0,11-10 0,-7 6 0,8-11 0,-4 8 0,1 0 0,2-8 0,-2 7 0,3-4 0,-4 6 0,4-4 0,-4 2 0,9-16 0,0-1 0,4-9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30.908"/>
    </inkml:context>
    <inkml:brush xml:id="br0">
      <inkml:brushProperty name="width" value="0.05" units="cm"/>
      <inkml:brushProperty name="height" value="0.05" units="cm"/>
      <inkml:brushProperty name="color" value="#E71224"/>
    </inkml:brush>
  </inkml:definitions>
  <inkml:trace contextRef="#ctx0" brushRef="#br0">521 1 24575,'-39'88'0,"29"-56"0,-13 19 0,0 0 0,14-26 0,-5 2 0,7-5 0,-4-6 0,6-4 0,-3 2 0,2-2 0,5 4 0,-6-1 0,-1 5 0,-2 1 0,-1-4 0,6 6 0,2-6 0,0 4 0,-5-2 0,-1 6 0,-3-3 0,3 4 0,-3 2 0,-1-6 0,3 4 0,-2 8 0,11-15 0,-11 15 0,3-8 0,-5 0 0,-2 4 0,7-5 0,-3 0 0,-4 11 0,5-8 0,-4 4 0,6-3 0,-3-7 0,3 4 0,-3-2 0,4-8 0,3 8 0,-10-2 0,12-1 0,-13-1 0,12 0 0,-8-3 0,7-4 0,-2-6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1:13.458"/>
    </inkml:context>
    <inkml:brush xml:id="br0">
      <inkml:brushProperty name="width" value="0.05" units="cm"/>
      <inkml:brushProperty name="height" value="0.05" units="cm"/>
      <inkml:brushProperty name="color" value="#E71224"/>
    </inkml:brush>
  </inkml:definitions>
  <inkml:trace contextRef="#ctx0" brushRef="#br0">0 0 24575,'7'0'0,"1"0"0,-1 3 0,0-2 0,4 6 0,-3-3 0,2 3 0,1 1 0,-3-1 0,7 4 0,-7-6 0,3 5 0,-4-9 0,0 5 0,8-2 0,-6 0 0,10 7 0,-8-6 0,5 3 0,4-1 0,-7-6 0,2 6 0,-5-6 0,6 9 0,1-8 0,-1 5 0,-1-3 0,1-3 0,0 6 0,4-7 0,-4 7 0,3-6 0,-2 6 0,-1-3 0,3 4 0,-10-1 0,14-2 0,-10 1 0,6-1 0,1 3 0,-7-1 0,10 1 0,-14-4 0,14 0 0,-14-4 0,6 3 0,-7-2 0,2 9 0,-2-8 0,7 5 0,-3-4 0,-1-2 0,0 6 0,-4-3 0,4-1 0,-3 1 0,3-4 0,-4 3 0,0 1 0,0 0 0,0 2 0,0-5 0,0 5 0,4-5 0,-3 2 0,0-3 0,-5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3T02:20:52.461"/>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3T02:22:09.431"/>
    </inkml:context>
    <inkml:brush xml:id="br0">
      <inkml:brushProperty name="width" value="0.1" units="cm"/>
      <inkml:brushProperty name="height" value="0.1" units="cm"/>
      <inkml:brushProperty name="color" value="#FFFFFF"/>
    </inkml:brush>
  </inkml:definitions>
  <inkml:trace contextRef="#ctx0" brushRef="#br0">1 712 24575,'11'4'0,"2"-1"0,14-3 0,7 0 0,26 0 0,-8 0 0,29 0 0,-16 0 0,28 0 0,-7 0-407,-34 3 0,2 1 407,44-2 0,-45 2 0,0 0 0,0-4 0,1 0 0,0 3 0,0 1 0,1 4 0,-1 0 0,42 10 0,-2-2 0,-19-3 0,-2-6 0,-13 12 0,0-4 0,-24 0 0,30-1 0,-19-3 814,5 5-814,-10-7 0,-17 3 0,-9-11 0,3 6 0,6 10 0,-9-7 0,6 5 0,-22-19 0,-30-14 0,-17-4 0,-5 2 0,-16 6 0,36 6 0,-46 7 0,13-10 0,14 9 0,-4 2-500,-4-4 0,-1 1 500,-1 3 0,0 0 0,-10-8 0,2 0 0,12 6 0,2 0 0,1-6 0,2 0 0,-21 8 0,3 0 0,18-5 0,8 3 0,14-3 0,19 5 1000,1 3-1000,14 10 0,27 12 0,7 3 0,9-4 0,7-2-883,-5-10 0,4 1 883,30 17 0,7 0-1465,4-16 0,4-3 1465,-25 3 0,2 2 0,3-1-1094,12 2 0,4 0 1,-1-3 1093,-4-5 0,-1-1 0,2 2 0,-13 3 0,2 3 0,0-1 0,0-2-767,0-5 0,0-3 0,0-1 0,1 1 767,2 2 0,1 0 0,0 1 0,1 0 0,1 2 0,1 1 0,0-1 0,-1-2 0,-4-3 0,-1-1 0,-1-1 0,0 1 0,0 2 0,1 2 0,-2-1 0,-1 0-340,16 0 0,-2-1 0,0-2 340,0-2 0,-1-2 0,-1 3 0,-6 4 0,-1 2 0,-1 1 0,-1 0 0,-2-1 0,0 1 37,-5-3 0,-2 1 1,0 0-38,3 4 0,0 1 0,-1-1 0,-5-2 0,-1-1 0,0 0 467,29 6 1,0-1-468,3 1 0,-1 0 0,-13 3 0,-1-1 0,4-6 0,0-1 1040,-9 3 0,-3 0-1040,-2-5 0,-5 2 1310,-15 4 0,-6 1-1310,18-3 2408,-32 11-2408,-33-22 0,-39 2 0,-8-2 0,-9-2-445,-24-7 0,-10-2 445,5 3 0,-6-1 0,-3 0-843,15 3 0,-2-1 0,-1 1 0,-2-1 843,-9-1 0,-3-1 0,-1 1 0,0 2 0,-1 2 0,0 3 0,-1 1 0,1-2 0,0-1 0,0-1 0,0 1 0,2 0 0,5 1 0,1 1 0,1 1 0,-1-1 0,1 0 0,-1 0 0,1 0 0,3 0-774,-13 0 1,2 0 0,2 0 773,2 0 0,2 0 0,5 0-380,-9 0 0,7 0 380,12 0 0,9 0 1867,2-3-1867,31-1 4260,30-6-4260,22-27 3567,-6 11-3567,13-13 0,7-3 0,40-21-518,-8 10 1,8-1 517,5 11 0,5 0 0,-20 7 0,1-3 0,2 3-863,1 2 1,1 1 0,-1 1 862,-6-1 0,0 0 0,0 1 0,3 0 0,0-1 0,-3 5-462,7-1 1,-2 3 461,1-5 0,-7 4 0,5 3 0,-13-1 2084,-35 17-2084,-10 1 2783,-4 0-2783,-3-9 1236,0-2-1236,0-19 0,-11-2 0,-20-24 0,-30 10-709,17 22 0,-4-1 709,-11-3 0,-4 2-1097,-11-1 0,-5 1 1097,-5 0 0,-3 0 0,22 10 0,-1 1 0,-2 4-892,-2 5 0,-1 3 0,-1 1 892,-5-4 0,-2-1 0,-1 4-1022,-8 4 0,-2 3 0,-2 1 1022,-5-2 0,-2 1 0,0 1 0,0 1 0,-1 2 0,0-1 0,22 0 0,-2 0 0,1 0 0,2 0 0,-10 0 0,3 0 0,1 0-145,7-1 0,0 1 0,5 1 145,-15 5 0,9 3 1256,-22 6-1256,19 14 2252,46-9-2252,7-1 3914,20-5-3914,4 0 2138,3 16-2138,0 14 229,6 18-229,34 17 0,-12-34 0,7-1-1136,23 3 0,10-2 1136,9 2 0,7-2-1017,-19-14 1,3-2 0,3-3 1016,2-3 0,2-4 0,2-1 0,10 0 0,3-3 0,1 1-1217,2 3 0,2 2 0,2-5 1217,-17-9 0,2-3 0,1-1 0,1 1-789,6 5 0,1 2 0,0-1 1,0-3 788,-1-5 0,-1-2 0,0-1 0,1 0 0,6 1 0,1 0 0,0 0 0,-3 0 0,-6 0 0,-2 0 0,-1 0 0,1 0 0,2 0 0,1 0 0,-1 0 0,-2 0-254,15 0 0,-2 0 0,-1 0 254,-6 1 0,-1 0 0,-4-3 225,-13-5 0,-3-2 0,-4 0-225,10 4 0,-8-2 2623,15-20-2623,-47 21 4113,-30 3-4113,-3-1 3564,-1-6-3564,-3-17 1914,0-17-1914,0 8 0,0-20 0,-40-12 0,-2 13-1060,-9 4 1,-11 1 1059,-8 11 0,-5 4-946,16 6 1,-2 0 0,-3 1 945,-9 2 0,-3 3 0,0 2 0,4 4 0,1 1 0,-1 2 0,-3 0 0,1 2 0,0 1 0,6 3 0,0 1 0,1 1-636,1-1 0,-1 0 0,1 2 636,-29-1 0,1 3 0,-2 3 0,2 0 0,9-1 0,2 2-703,1 10 0,0 2 703,0-4 0,1 5 0,10 15 0,2 1 333,-2-10 1,2-1-334,13 6 0,3 0 0,-1-4 0,2-2 2249,-26 12-2249,-13 8 2119,49-17-2119,0-1 1986,17-8-1986,16-2 1109,3 0-1109,20-3 139,27-1-139,22-3 0,-13-3 0,6-2-839,8 1 1,4 0 838,13 0 0,4 0-1198,14 0 1,2 0 1197,-9 0 0,0 0 0,-23 0 0,2 0 0,-4 0 0,9 0 0,-4 0-62,-4 0 0,-6 0 62,2 0 0,-28-3 0,-32-1 1452,-7-6-1452,-21 6 2588,-30-3-2588,-21 7 0,14 0 0,-5 0-778,-6 0 1,-2 0 777,-4 0 0,-2 0 0,-7 0 0,1 0 0,7 4 0,2 1 0,9-1 0,1 1-136,1 3 1,5 1 135,-4 4 0,17-5 0,29 2 0,26-1 0,-4 0 1686,63 6-1686,7-13 0,2 2 0,10 0-1136,-20-4 1,2 0-1,4 0 1136,13 0 0,4 0 0,2 0-1251,7 0 0,2 0 0,0 0 1251,-23 0 0,1 0 0,0 0 0,-1 0 0,1 0 0,1 0 0,-1 0 0,-3 0 0,17 0 0,-4 0 0,0 0-561,-4 0 1,0 0 0,-5 0 560,15 0 0,-7 0-122,-17-1 0,-6 2 122,20 7 2449,-44-7-2449,-23 11 3905,-24-12-3905,-45 3 0,2-3 0,-8 0-150,-21 8 0,-8 2 150,13-4 0,-4 1 0,0 2-1046,3 2 1,0 3 0,-3 0 1045,7-2 0,-4 1 0,0 0 0,1-1 0,-14 2 0,1 0 0,-2 0 0,-7 0 0,-2-1 0,2 1 0,9 2 0,2 0 0,1-2-633,5-5 1,0-2-1,4 1 633,-23 11 0,6-1-222,18-13 1,7 0 221,-25 14 1964,97-16-1964,69 8 0,10-10 0,13-2-77,-17 1 0,5 0 0,2 0 77,10 0 0,3 0 0,2 0-454,-23 0 1,2 0 0,0 0-1,1 0 454,1 0 0,0 0 0,1 0 0,-1 0 0,-2 0 0,0 0 0,0 0 0,-1 0 0,1 0 0,0 0 0,-1 0 0,-1 0-579,19 0 0,-2-1 0,-2 2 579,-8 1 0,-2 2 0,-2-2-294,-8-2 0,-2 0 0,-5 2 294,4 9 0,-5 0 1116,-6-11 0,-4 3-1116,18 23 3783,-26-23-3783,-10 13 3311,-19-11-3311,-15 2 1799,-3 6-1799,-39-2 0,-55-1 0,21 2 0,-9 0-1266,11-10 1,-5-2-1,-3 2 1266,-15 9 0,-4 3 0,-3-3-1128,20-6 0,-1-2 1,-2 0-1,-1 0 1128,-7 2 0,-2 0 0,-1 1 0,0-1 0,0 0 0,1 0 0,-1-1 0,0 0 0,1 0 0,0-1 0,0-1 0,0 1 0,2 0 0,0 0 0,1 0 0,3 0-737,-12 0 1,4 0 0,1 0 736,1-3 0,1 0 0,5 0-346,-6 0 1,7 0 345,4-4 0,33 8 1986,66 13-1986,40-13 0,23-4 0,4 8 0,11 2 0,4-2-53,-14-6 1,4-2-1,2 0 1,0 0 52,4 2 0,0 0 0,1 1 0,1-1 0,3 1 0,1 0 0,0-1 0,1 0 0,-1-1 0,0-1 0,0 0 0,-1 1 0,-3 1 0,0 1 0,-2 0 0,-1-2 0,-8 0 0,-1-1 0,-1 0 0,-3-1 187,13 1 1,-2 0 0,-5 0-188,18 0 0,-9 0 274,-25 0 1,-7 0-275,20 0 315,-45 0-315,-68 0 0,-61-25 0,16 14 0,-8-1 637,12-3 1,-5-2-1,0 1-637,-5 5 0,-2 1 0,-2 1-455,-11-2 0,-2 1 0,-1 2 455,22 4 0,1 1 0,-2 1 0,0-1 0,-6 1 0,-2-1 0,0 1 0,2 0 0,5 2 0,1 0 0,1 0 0,0 0 0,0 0 0,0 0 0,1 0 0,2 0-404,-9 0 1,4 0 0,3 0 403,-19 0 0,11 0 0,-14 0 0,48-3 2485,58 2-2485,31 5 0,57 15 729,-22-9 0,8-1-729,-12-2 0,5-2 0,3 2-600,10 2 0,3 1 0,2-2 600,-17-6 0,0-1 0,2-1 0,1 1-817,5 3 1,1 2 0,1-1 0,-1-1 816,-4-3 0,-1-1 0,0-1 0,0 1 0,0 0 0,0 0 0,-1 0 0,-1 0-598,15 0 1,-3 0 0,-1 0 597,-4 0 0,-2 0 0,-5 0 406,11 0 0,-6 0-406,-10 0 0,-9 0 2677,-7 0-2677,-26-3 3802,-38-2-3802,-2-2 831,-7 2 1,12 2 0,1 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3T02:23:30.052"/>
    </inkml:context>
    <inkml:brush xml:id="br0">
      <inkml:brushProperty name="width" value="0.1" units="cm"/>
      <inkml:brushProperty name="height" value="0.1" units="cm"/>
      <inkml:brushProperty name="color" value="#FFFFFF"/>
    </inkml:brush>
  </inkml:definitions>
  <inkml:trace contextRef="#ctx0" brushRef="#br0">4255 1176 24575,'-11'0'0,"1"0"0,-6 0 0,4 0 0,-34 0 0,10 0 0,-34 0 0,7 0 0,-20 0 0,18 0 0,-16 0 0,19 0 0,-11 0 0,0 0 0,0 0 0,11 0 0,-8 0 0,27 0 0,-4 0 0,26-3 0,2 2 0,8-5 0,1 5 0,3-2 0,-4 3 0,1 0 0,-10 0 0,8 0 0,-4 0 0,9 0 0,0 0 0,0 0 0,0 0 0,0 0 0,0 0 0,-3 0 0,2 0 0,-2 0 0,-6 0 0,7-3 0,-4-4 0,7-4 0,5-3 0,-2 0 0,3 3 0,0-8 0,0 10 0,0-16 0,0 13 0,0-5 0,0-2 0,6 7 0,18-1 0,20-13 0,39 21 0,-30-5 0,3 1-821,14 7 0,3 4 821,4-2 0,1 0 0,5 0 0,0 0 0,1 0 0,-2 0 0,-14 0 0,-1 0 0,3 0 0,-3 0-393,32 0 393,-3 0 0,-23 5 0,-29 0 0,-18 1 0,-15 0 0,-4-5 1608,0 2-1608,3 4 427,1-6-427,3 8 0,15-2 0,-11-3 0,28 7 0,-12 2 0,0-5 0,12 9 0,-23-12 0,9 1 0,13 11 0,-18-9 0,20 5 0,0-2 0,5-9 0,11 10 0,7-11 0,-17 4 0,7-5 0,-27 0 0,3 0 0,-24 0 0,7 0 0,-8 0 0,0 0 0,-1 0 0,-3 0 0,3 0 0,-2-3 0,-7-4 0,-6 3 0,-35-9 0,-7 5 0,-46 0 0,40-7 0,-3 0-758,-9 11 1,-2 2 757,-9-10 0,-1 0 0,-1 7 0,0 2 0,5-1 0,1-2 0,1-6 0,2-1-327,14 7 0,1 0 327,0-5 0,2 0 0,-34 3-253,3-7 253,11 7 0,-1-5 0,10 6 0,3-7 1442,21 7-1442,-9 2 696,19 1-696,1 3 284,12-3-284,9 1 0,0-1 0,0-3 0,0 0 0,3 0 0,1-3 0,0-1 0,2 0 0,-2-8 0,3 10 0,0-16 0,0 13 0,0-23 0,0 1 0,0-6 0,0 3 0,0 19 0,4-6 0,-3 14 0,6-5 0,-9 11 0,-2 1 0,-13 11 0,-4-2 0,-16 8 0,8-1 0,-28 8 0,15-5 0,-39 20 0,42-22 0,-37 28 0,39-29 0,-23 8 0,26-13 0,-11-1 0,0 10 0,9-5 0,-10 6 0,15-9 0,2 5 0,0-7 0,5 5 0,11-11 0,-6 6 0,8-6 0,-8 2 0,7-3 0,-8 0 0,6 0 0,-16 0 0,12 0 0,-17 0 0,14 0 0,0 0 0,1 0 0,0 0 0,5 0 0,-5 0 0,6-6 0,6 1 0,14-10 0,9 10 0,42-24 0,9 16 0,-20-5 0,3-1-308,4 9 0,1 2 308,-5-4 0,0 1 0,5 6 0,-2 0 0,34-8-78,-3 5 78,-21 0 0,-12 1 0,-18 7 0,-16 0 0,3 4 613,-7-3-613,18 20 81,-16-14-81,6 10 0,-13-10 0,0-7 0,-6 3 0,-21-8 0,-11 4 0,-29-5 0,-12 6 0,-4 0 0,-7 0 0,10 0 0,1 0 0,-1 0 0,10 0 0,3 0 0,10-11 0,1 8 0,-1-13 0,0 14 0,0-3 0,17 5 0,-13 0 0,12 0 0,-6 0 0,-7 0 0,8 0 0,-1 0 0,3 0 0,0-6 0,-2 5 0,5-8 0,-12 8 0,28-2 0,-28 3 0,12 0 0,0 0 0,-11 0 0,11 0 0,-6-8 0,3 6 0,10-6 0,1 4 0,-1-1 0,9 1 0,2 0 0,6 4 0,2 0 0,-2 0 0,3 0 0,-3 0 0,-1-4 0,0 4 0,-2-3 0,2 3 0,0 0 0,-2 0 0,2-4 0,0 1 0,-8-1 0,10 1 0,-6 3 0,4 0 0,4 0 0,-7 0 0,-2 0 0,4 0 0,-4 0 0,6 0 0,2 0 0,-5 3 0,2-3 0,0 4 0,-2-1 0,2-3 0,0 4 0,1-1 0,3-3 0,-3 4 0,2-1 0,4 1 0,5 3 0,15-4 0,2 1 0,19-10 0,12 5 0,45-5 0,-13 6-331,-25 0 0,2 0 331,27 0 0,-32 0 0,0 0 0,46 0 0,-46 0 0,0 0 0,43 0 0,0 0 0,-21 0 0,-5-5 0,-39 3 0,-2-3 0,-21 5 0,2 0 0,0-3 662,-2 2-662,2-2 0,-3 3 0,0 0 0,3 0 0,1 0 0,0 0 0,8 0 0,-10 0 0,7 0 0,-6 0 0,-2 0 0,14 0 0,-12 0 0,8 0 0,-2 0 0,-3 0 0,12 0 0,-13 0 0,7 0 0,-8-3 0,0 2 0,-1-5 0,-9 2 0,-2 0 0,-25 1 0,-15 3 0,-22 0 0,-9 0 0,-1 0 0,0 0 0,0 0 0,0 0 0,1 0 0,-1 0 0,0 0 0,0-7 0,0-1 0,11 0 0,2-4 0,20 11 0,-7-16 0,7 14 0,7-11 0,-3 13 0,21-2 0,-2 0 0,4 2 0,5-2 0,-5 3 0,2-3 0,-3 2 0,-16-13 0,15 11 0,-30-8 0,25 7 0,-28 3 0,19-3 0,-2 1 0,6 3 0,9-4 0,-4 4 0,6 0 0,4-3 0,-9 3 0,6-7 0,-6 3 0,5 1 0,-16-1 0,12 1 0,-12 3 0,16-4 0,3 4 0,-2 0 0,5 0 0,-2 0 0,3 0 0,-9 0 0,7 0 0,-15 0 0,11 0 0,-12 0 0,13 0 0,-7 0 0,8 0 0,0 0 0,1 0 0,3 0 0,-3 0 0,-1 0 0,0 0 0,-8 0 0,7 0 0,-14 0 0,14 0 0,-23 0 0,24 0 0,-15 0 0,16 0 0,2 0 0,-2 0 0,3 0 0,-3 0 0,2 0 0,-2 0 0,9 0 0,11 0 0,-1 4 0,11-4 0,-4 3 0,0 1 0,9-4 0,6 3 0,-7 1 0,12-4 0,-24 3 0,7-3 0,-3 0 0,-3 0 0,2 4 0,-5-4 0,-2 3 0,5-3 0,-2 0 0,0 0 0,2 7 0,-2-6 0,0 5 0,2-6 0,-2 0 0,0 0 0,-1 0 0,-3 4 0,3-4 0,-2 3 0,2-3 0,-3 0 0,3 0 0,-2 0 0,2 0 0,-3 0 0,3 0 0,1 0 0,9 0 0,-8 4 0,7-4 0,-8 3 0,0 1 0,-7-4 0,-27 14 0,10-11 0,-25 8 0,26-8 0,-8-2 0,6 2 0,-5-3 0,6 3 0,-5-2 0,1 2 0,2-3 0,-11 0 0,11 0 0,-10 0 0,9 0 0,-3 0 0,5 0 0,3 0 0,-3 0 0,7 0 0,-7 0 0,4 0 0,-4 0 0,-6 0 0,5 0 0,-11 0 0,11 0 0,-11 0 0,14 0 0,-7 0 0,3 0 0,0 0 0,-3 0 0,5 0 0,-6 0 0,5 0 0,-2 0 0,-12 0 0,14 0 0,-15 0 0,19 0 0,1 0 0,-6 0 0,7 0 0,-7 0 0,6 0 0,3 0 0,-4 0 0,4 0 0,-19 0 0,15 0 0,-24 0 0,26 0 0,-16 0 0,16 0 0,-7 0 0,9 0 0,-3 0 0,2 0 0,-2 0 0,3 0 0,-3 0 0,2 0 0,-2 0 0,3 0 0,-3 0 0,2 0 0,-2 0 0,3 0 0,-8 4 0,2 3 0,-12 3 0,9 0 0,-3-2 0,8-4 0,1 2 0,6-2 0,4 3 0,7-3 0,9-1 0,16-3 0,-3 0 0,18 0 0,-17 0 0,1 3 0,-6-2 0,-12 2 0,2-3 0,-8 0 0,3 0 0,-2 0 0,2 0 0,-3 0 0,3 0 0,-2 3 0,2-5 0,-30 4 0,11-5 0,-38 3 0,29 3 0,-12-2 0,19 2 0,1-3 0,0 0 0,2 0 0,-2 3 0,3 1 0,0 3 0,-3 0 0,2 0 0,-5 3 0,5-2 0,-2-1 0,3-1 0,0-5 0,-9 6 0,7-6 0,-7 3 0,6 2 0,12-7 0,3 6 0,15-8 0,-2 3 0,8 0 0,-11-3 0,11 2 0,-14-2 0,4 3 0,-1-4 0,-2 0 0,3-4 0,-3 4 0,-5 1 0,2 3 0,-3 0 0,3 0 0,-2 0 0,2 0 0,-3 0 0,3 0 0,-2 0 0,2 0 0,-3 0 0,3 0 0,-2 0 0,2 0 0,-3 0 0,3 0 0,-2 0 0,2 0 0,-3 0 0,3 3 0,-2-2 0,2 2 0,0 0 0,-2-2 0,2 2 0,-3 0 0,-3 1 0,-1 3 0,-6 3 0,-1-5 0,-6 4 0,2-8 0,-2 2 0,3-3 0,0 0 0,-3 0 0,-1 3 0,0 1 0,-2 0 0,5 2 0,-2-5 0,3 2 0,-3-3 0,2 3 0,-2-2 0,-6 2 0,7-3 0,-6 0 0,8 3 0,-4-2 0,4 2 0,-3-3 0,3 0 0,-4 0 0,4 0 0,-3 0 0,9 0 0,11 0 0,2 0 0,14 0 0,-5 0 0,16 0 0,3 0 0,10 0 0,-1 0 0,1 0 0,0 0 0,-11 0 0,-7 0 0,-16 0 0,3 0 0,-10 0 0,10 0 0,-11 0 0,5 0 0,-5 0 0,5 0 0,4 0 0,4 0 0,0 0 0,25 0 0,-20 0 0,31 0 0,-33 0 0,22-6 0,-31 5 0,11-4 0,-16 5 0,-2 0 0,2 0 0,-3 0 0,8 0 0,-2 0 0,12 0 0,6 0 0,-1 0 0,7 0 0,0 0 0,-14 0 0,13 0 0,-24 0 0,4 0 0,-9 0 0,3 0 0,-2 0 0,2-4 0,-6-3 0,-4 0 0,-7 0 0,-20-2 0,-17-5 0,11 5 0,-33-4 0,43 13 0,-24-4 0,20 3 0,-10-3 0,13 1 0,-21 2 0,21-6 0,-7 6 0,5-3 0,11 4 0,-10 0 0,9 0 0,0 0 0,2 0 0,7 0 0,-3 0 0,3 0 0,-4 0 0,4 0 0,-3 0 0,3 0 0,-4 0 0,4 0 0,-3 0 0,3 0 0,6 0 0,8 0 0,10 0 0,2 0 0,6 0 0,-10 0 0,21 0 0,-12 0 0,33-13 0,-31 10 0,41-10 0,-31 13 0,8 0 0,2 0 0,-23 0 0,9 0 0,-7 0 0,-13 0 0,4 0 0,0 0 0,-4 0 0,24 0 0,-2 0 0,5 0 0,8 0 0,-23 0 0,12 0 0,-24 0 0,7 0 0,-26 0 0,-2 0 0,-38 7 0,-6-6 0,-19 6 0,-1-1 0,-10 3 0,-3-1-639,-10-1 639,1-7 0,9 0 0,3 0 0,10 13 0,21-10 0,5 10 0,20-9 0,6-3 0,-5 3 0,14-1 639,-4-2-639,6 2 0,2 0 0,-5 4 0,5 1 0,-2-1 0,3-1 0,0-2 0,0 3 0,3 0 0,1 0 0,3 0 0,0 3 0,0-2 0,7 5 0,-3-8 0,36 8 0,3 1 0,30 2 0,-10 4 0,7-12 0,-8 4 0,21 4 0,-7-6 0,7 11 0,0-20 0,-8 12 0,-2-11 0,-13 10 0,0-11 0,-24 11 0,5-10 0,-27 4 0,-4-3 0,4-2 0,-7 5 0,-3-2 0,-4 3 0,-11 0 0,4-3 0,-12 3 0,1-6 0,-19 3 0,-13-4 0,-2 0 0,-19 0 0,29-4 0,-25 3 0,35-7 0,-26 7 0,29-7 0,-2 7 0,11-3 0,9 1 0,-8-2 0,10-2 0,-7-1 0,9 1 0,0 3 0,0-2 0,3 2 0,1-3 0,3 0 0,0 0 0,0-3 0,-3-1 0,14 3 0,42-13 0,25 17 0,-19-11 0,2 0-240,-6 12 0,-2 2 240,43-14 0,-33 15 0,-16-4 0,-29 3 0,-2-3 0,-6 7 0,7-2 480,4 2-480,16 3 0,-14-5 0,13 5 0,-21-3 0,2-3 0,-4 4 0,-5-1 0,2-3 0,0 10 0,-2-9 0,5 6 0,14-2 0,7 2 0,-1 0 0,23 5 0,-29-3 0,11 0 0,-19-1 0,-8-8 0,0 3 0,-1-2 0,-28-9 0,-27 5 0,-31-15 0,-20 9-1074,1 0 1074,37-2 0,-1-1 0,4 6 0,-1 1 0,-9-8 0,0 0 0,10 4 0,1 2-152,0 2 0,2 0 152,-34-2 0,14-4 0,12 8 0,20-8 0,-7 11 1057,26 0-1057,-14 0 321,26 0-321,-7 0 0,6 0 0,3 0 0,-4 0 0,-4 0 0,6 0 0,-7 0 0,0 0 0,7 0 0,-7 0 0,9-3 0,9-4 0,3 3 0,15-3 0,1 0 0,6 5 0,9-6 0,4 8 0,0 0 0,7 0 0,-8 0 0,11 0 0,10 0 0,3 0 0,-11 0 0,5 0 0,-7 0 0,3 0 0,-9 0 0,-9 0 0,-19 0 0,9 0 0,-13 0 0,4 0 0,0 0 0,-4 0 0,13-4 0,7 3 0,-9-3 0,23 4 0,-12 0 0,6 0 0,7 0 0,-8 0 0,-5 0 0,12 0 0,-31 0 0,14 0 0,-18 0 0,9 0 0,-5 0 0,10 0 0,-12 0 0,21 0 0,-19 0 0,21 0 0,-15 0 0,6 0 0,-6-3 0,-2 2 0,-8-2 0,2 3 0,-2 0 0,0 0 0,-1 0 0,-3 0 0,9 0 0,-7 0 0,26 0 0,-20 0 0,15 0 0,-19 0 0,-1 0 0,-9 0 0,-11 4 0,-8 1 0,-19 5 0,-2 1 0,-1 0 0,-7-5 0,-13 5 0,15-5 0,-23 2 0,45-1 0,-13-6 0,15 2 0,-16 3 0,8-5 0,-2 5 0,5-2 0,11 0 0,-2 4 0,4-5 0,5 1 0,-2-4 0,3 0 0,-3 0 0,2 0 0,-2 0 0,9 0 0,21-6 0,21 5 0,1-5 0,16 1 0,-19 3 0,11-3 0,-16 5 0,12 0 0,-12 0 0,-4 0 0,-1 0 0,-12 0 0,-5 0 0,7 3 0,-8 1 0,3 0 0,0 2 0,0-5 0,6 2 0,-5 0 0,2-2 0,-4 2 0,-5-3 0,2 0 0,-3 3 0,3-2 0,1 8 0,0-8 0,7 6 0,-5-7 0,6 3 0,-8-2 0,-1 2 0,-3-3 0,4 0 0,-4 3 0,-6 1 0,-21 5 0,-14 7 0,0-8 0,-22 9 0,19-9 0,-23 10 0,11-4 0,15-1 0,-12-2 0,31-10 0,-11 5 0,16-6 0,5-6 0,5 1 0,24-2 0,30-3 0,22 8 0,9-12 0,-2 0 0,-36 4 0,9-3 0,-41 13 0,20-4 0,-26 3 0,7-3 0,-9 4 0,8 0 0,-5 0 0,24-5 0,-19 3 0,31-9 0,-22 10 0,7-5 0,4 6 0,-20 0 0,14-3 0,-21-1 0,2 0 0,-3 1 0,0 3 0,9-4 0,-4 3 0,24-3 0,8 4 0,8 0 0,19 0 0,-19 0 0,-2 0 0,-13-4 0,-16 3 0,-2-3 0,-8 4 0,-1 0 0,-3-3 0,-6 3 0,-21-9 0,-10 2 0,-30 0 0,-34 2-658,45 1 1,-3 0 657,-18-1 0,0 0 0,14 0 0,1 1-280,-4-1 0,1 2 280,-38 3 0,10-7 0,-7 6 0,38-6 0,-12 7 0,37 0 0,2 0 0,9 0 1276,8 0-1276,-3 0 599,3 0-599,-2 0 0,6 0 0,-4 0 0,-4 0 0,2 0 0,-12 0 0,4 0 0,-6 0 0,9 0 0,2 0 0,6 0 0,3 0 0,-4 0 0,11 0 0,19 0 0,2 0 0,26 0 0,-7-11 0,20 8 0,2-14 0,11 9 0,0 0 0,0 1 0,10 0 0,-8-8-690,18 5 690,3-10 0,-7 11 0,4 0 0,-46 2 0,-2 4 0,-29 2 0,4-7 0,-10 5 0,1-4 690,-4 3-690,3-6 0,1 6 0,-1-6 0,9 2 0,-10 1 0,10 2 0,-8-1 0,0 5 0,-1-2 0,-3 0 0,-6 2 0,-37-2 0,1 8 0,-31-3 0,26 7 0,-17-8 0,4 16 0,-9-14 0,12 10 0,22-10 0,12-2 0,9 2 0,0-6 0,3-4 0,4-1 0,9-11 0,18 8 0,-2-6 0,33 4 0,-16-4 0,28 8 0,-7-2 0,10 4 0,-11 6 0,-12-10 0,-3 10 0,-18-3 0,19 4 0,-25 0 0,13 0 0,-21-6 0,2 4 0,-7-7 0,-3 8 0,0-5 0,-6 5 0,-11-2 0,-2 3 0,-14 0 0,1 17 0,-3-13 0,-14 24 0,13-18 0,-8 3 0,0 6 0,13-16 0,-11 12 0,14-6 0,-1 0 0,6 0 0,6-3 0,6 1 0,1 1 0,6 2 0,1-3 0,22 2 0,35 11 0,7-11 0,-3 3 0,5 0-650,-13-7 1,0 0 649,13-1 0,3 2 0,-2 2 0,-2 0 0,-13-7 0,-1-1-39,0 5 0,-4-2 39,22-3 0,-29 0 0,-17 0 0,-14 0 0,-5 0 1293,5 0-1293,-2 0 84,3 4-84,-3-1 0,2 1 0,-5-1 0,-4-3 0,-34 0 0,-24 0 0,3 0 0,-4 0-486,5 0 0,-1 0 486,-18 0 0,0 0 0,18 0 0,1 0 0,-9 0 0,2 0-122,-29 0 122,3 0 0,10 0 0,11 0 0,2 0 0,26 0 0,-12 0 965,28 0-965,-18 0 129,24 0-129,-4 0 0,1 4 0,5-3 0,-5 0 0,14-5 0,10 0 0,20 1 0,31-4 0,5 5 0,-10-5 0,4-1-604,-9 7 0,1 0 604,22-3 0,4 1-821,1 3 1,0 0 820,-4-8 0,0 0 0,2 7 0,-2-1-194,-18-6 1,-3 0 193,33 8 0,-32 0 0,-24 0 1081,-19 0-1081,-1 0 1705,16 0-1705,-11 0 450,20 0-450,-3 0 0,-12 0 0,9 0 0,-18 0 0,0 0 0,-1 0 0,6 4 0,-7-3 0,7 3 0,-9-4 0,0-3 0,-3-1 0,-7-3 0,-5 0 0,-32 4 0,-7-14 0,-36 7 0,8-5 0,-8 8 0,10 1 0,0 4 0,0-17 0,11 10 0,-9-12 0,9 8 0,-1-1 0,-7 6 0,18 3 0,-19 5 0,29 0 0,-25-13 0,35 9 0,-26-8 0,35 12 0,-4 0 0,8 0 0,10 0 0,-10 3 0,11-3 0,-2 4 0,0-1 0,-7-3 0,2 7 0,-5 0 0,9-3 0,1 2 0,3-6 0,-3 0 0,2 0 0,-2 0 0,-5 0 0,-3 0 0,-9 0 0,6 0 0,-15 0 0,21 0 0,-19 0 0,5 0 0,9 4 0,-25-4 0,24 3 0,-10-3 0,11 0 0,1 0 0,3 0 0,0 0 0,2 0 0,4 4 0,-1-4 0,-3 3 0,7-3 0,-3 0 0,3 4 0,-3-4 0,2 3 0,-2 1 0,3-1 0,0 4 0,9 0 0,29-3 0,26-1 0,28-3 0,11 0-363,-42 0 0,-2 0 363,37 0 0,-17 0 0,-24 0 0,-27 0 0,-2 0 0,-8 0 0,-1 0 726,-3 0-726,4 0 0,-4 0 0,3 0 0,6 0 0,-4 4 0,8-1 0,0 9 0,-8-4 0,13 1 0,-16-6 0,7 0 0,-6-2 0,1 5 0,-1-2 0,4 0 0,-7-1 0,4-3 0,-4 0 0,3 0 0,-3 3 0,-22-2 0,-19 9 0,-39-9 0,-13 13 0,1 1 0,1-5 0,22 8 0,2-16 0,20 7 0,3-4 0,16 0 0,-4 3 0,13-4 0,-4 1 0,6-2 0,2 0 0,-2-2 0,3 2 0,0 0 0,0-2 0,0 2 0,42-3 0,4 0 0,12 0 0,8 0-526,-10 0 0,3 0 526,17 0 0,2 0 0,-15 0 0,-1 0 0,4 0 0,-1 0 0,-5 0 0,0 0-472,45 0 472,-44 4 0,-1-1 0,32-1 0,-12 5 0,-29-1 0,-8-4 0,-24 4 1026,4-3-1026,-6-2 498,-2 2-498,5-3 0,-2 3 0,0-2 0,-1 2 0,-3-3 0,0 3 0,0-2 0,0 2 0,0-3 0,0 3 0,-10 1 0,-17 0 0,-24-1 0,-29-3 0,-13 0-567,29 0 1,-2 0 566,4 4 0,-2 0 0,-17-3 0,-2-1 0,14 4 0,-1 0 0,-12-3 0,0-2 0,19 1 0,1 0 0,-4 1 0,1-2-298,4-3 1,2 0 297,-47 3 0,3-7 0,13 8 0,21 0 0,2 0 0,20 0 0,-7-6 1099,27 5-1099,-15-4 629,26 5-629,-7 0 0,6 0 0,-1 0 0,0 0 0,-8 0 0,1 0 0,-9 0 0,6 0 0,2 0 0,5 0 0,3 0 0,-2 0 0,5 0 0,4 0 0,34 0 0,24 0 0,31 0 0,-32 0 0,1 0 0,34 0 0,-36-1 0,-1 2-567,35 6 567,-33-3 0,0 1 0,35 4 0,6 5 0,-21-6 0,10 0-118,-18 10 118,15-15 0,-38 12 0,16-14 0,-29 2 0,-1-3 564,-12 0-564,-9 0 121,3 0-121,-2 0 0,2 4 0,-3-4 0,3 3 0,1-3 0,0 0 0,2 0 0,-5 0 0,2 0 0,6 0 0,-7 4 0,7-4 0,-9 3 0,3-3 0,-2 0 0,5 0 0,3 8 0,0-6 0,19 12 0,-11-13 0,7 5 0,-14-6 0,-4 0 0,-5 3 0,2-2 0,6 2 0,-7-3 0,10 0 0,-3 4 0,16 8 0,-12-5 0,6 4 0,-19-11 0,3 0 0,-2 0 0,2 0 0,-3 0 0,3 0 0,1 0 0,9 0 0,-5 0 0,21 0 0,-18 0 0,28 5 0,-32-4 0,16 5 0,-23-6 0,3 0 0,-3 0 0,4-3 0,-4 2 0,3-2 0,16-3 0,-14 5 0,23-8 0,-26 8 0,10-3 0,-2 0 0,-2-4 0,5 3 0,-9-1 0,2 3 0,-2 2 0,3-5 0,5 5 0,-3-5 0,3 2 0,-5-3 0,-3 3 0,2-2 0,-5 5 0,2-2 0,0 0 0,1-1 0,0 0 0,2 1 0,4-5 0,-2 3 0,5-4 0,-9 6 0,-1 3 0,0-3 0,-2 2 0,5-5 0,-11-1 0,-3-1 0,-26 1 0,-27-3 0,-11 8 0,9-2 0,-2 1-550,8 3 1,-2 0 549,-17 0 0,-2 0 0,10 0 0,1 0 0,-6 0 0,2 0 0,-35 0 0,27 0 0,14 0 0,38 0 0,-10 0 0,23 0 0,-3 0 1099,-1 6-1099,7-1 0,9 10 0,31-10 0,37 3 0,-21-8 0,5 0-891,17 0 1,5 0 890,0 0 0,0 0 0,-2 0 0,1 0 0,5 0 0,-5 0 0,-25-1 0,-2 2 0,14 6 0,-6 0 0,-13-3 0,10 10 0,-47-14 0,7 0 0,-6 0 1781,1 0-1781,-1 0 0,9 0 0,-10 0 0,7 0 0,-6 0 0,-2 0 0,2 0 0,6 0 0,-7 0 0,26 0 0,-20 0 0,20 0 0,-19 0 0,0 0 0,-2 0 0,-7-3 0,0-1 0,-20-17 0,-24 1 0,-40-7 0,24 11 0,-3 1-692,-9 4 0,-2 3 692,-5-2 0,1 2 0,5 0 0,0 0 0,-4 3 0,0 0 0,8 1 0,2-1-257,0 0 1,1 2 256,-37 3 0,33 0 0,6 0 0,36 0 0,-8 0 1346,13 0-1346,0 0 551,-3 0-551,5 0 0,3 0 0,-8 0 0,7 0 0,-14 0 0,14 0 0,-4 0 0,6 0 0,2 0 0,23 0 0,30 0 0,31 0 0,20 0-526,-38 0 0,0 0 526,-7 1 0,-1-2 0,46-10 0,-15 8 0,-39-12 0,-4 14 0,-19-3 0,-11 4 0,5 0 1052,-5 0-1052,2-3 0,-3 2 0,9-2 0,-4 3 0,14 0 0,-14-3 0,4 2 0,-6-2 0,-3 3 0,4 0 0,-4 0 0,3 0 0,-3 0 0,7 0 0,-3 0 0,3 0 0,5 0 0,-3 0 0,9 0 0,-10 0 0,5-6 0,-12-2 0,-2-11 0,-12 3 0,-2 0 0,-12 9 0,-21-9 0,9 8 0,-46-13 0,3 16-564,22-2 0,-3-1 564,-9-1 0,0 0 0,5 0 0,-2-1 0,-12-3 0,-2 0 0,8 4 0,1 1 0,-5 2 0,2 1 0,9 1 0,2 1-33,-37 3 33,24 0 0,31 0 0,12 0 0,21 0 0,4 3 1126,13-3-1126,9 4 35,19-4-35,3 0 0,20 0 0,3 0 0,20 0 0,-8 0 0,18 14 0,-28-11 0,-5 11 0,-23-14 0,-10 4 0,-9-3 0,7 3 0,-13-4 0,4 0 0,-2 3 0,-7-2 0,7 2 0,2-3 0,0 0 0,9 0 0,-10 0 0,11 0 0,-14 3 0,4-2 0,-6 2 0,1-3 0,0 0 0,2 7 0,-5-6 0,5 5 0,3-6 0,0 3 0,19 4 0,-1-3 0,0 5 0,2-8 0,-21 8 0,2-4 0,-7 2 0,-3-4 0,3 0 0,1-2 0,13 18 0,-2-14 0,20 22 0,-13-20 0,8 5 0,-16-2 0,5-8 0,-14 7 0,13-8 0,-13 2 0,23 2 0,-20-3 0,30 3 0,-30-5 0,15 0 0,-19 0 0,-7 0 0,-24 0 0,-31-14 0,-25 4 0,25 1 0,-4 2-441,1 2 0,-1 2 441,-4-1 0,-1 1 0,0 2 0,1 0 0,-40-13 0,41 5 0,2 1 0,-11-2 0,-24-5 0,38 9 0,-7-1 0,11-5 0,-1-1 0,10 3 882,12 3-882,12 0 0,9 3 0,-1-12 0,1 7 0,-1-7 0,1 9 0,-3-3 0,-1-1 0,1 1 0,-14-14 0,11 10 0,-12-10 0,11 13 0,3 1 0,-2 3 0,5 0 0,-2 0 0,3 0 0,0 0 0,-3-3 0,2-1 0,-5-3 0,5 0 0,-2 3 0,3 1 0,0 6 0,-3 1 0,2 3 0,-2 0 0,3 0 0,0 3 0,10 1 0,1 3 0,26 3 0,14 1 0,29-4 0,13 20-705,10-14 705,-1 10 0,-42-7 0,1-2 0,44-9 0,-40 10 0,1 1 0,39-7 0,-12 0 0,-6-2 0,-43-4 0,19-2 0,-38 2 0,17 5 0,-22-6 0,11 6 705,-15-5-705,7-2 0,0 2 0,2 1 0,19 2 0,13 0 0,2-1 0,-8-5 0,-8 0 0,-21 7 0,5-6 0,-1 5 0,13-6 0,17 0 0,4 0 0,7 0 0,-26 0 0,-8 0 0,-12 0 0,-7 3 0,-5 20 0,-4-11 0,-8 23 0,0-23 0,-2 8 0,-12 4 0,10-10 0,-6 6 0,13-10 0,-3-2 0,-1 2 0,0-3 0,-2 0 0,5 0 0,-2 0 0,6 0 0,7 0 0,5-3 0,22-1 0,-7-3 0,9 0 0,-7 0 0,-13 0 0,7 0 0,-2 0 0,14 0 0,-10 0 0,5 0 0,-16 0 0,-3 0 0,4 0 0,-4 0 0,0 0 0,3 0 0,-3 0 0,4 0 0,-4-3 0,-4-1 0,1-3 0,-16-5 0,-13 7 0,-15-3 0,0 8 0,-7 0 0,8 0 0,-21 0 0,7 0 0,4 0 0,12 0 0,19 0 0,2 0 0,6 0 0,-1 0 0,0 0 0,-2 0 0,5-3 0,-2 2 0,-6-10 0,-2 5 0,-19-3 0,-2 0 0,5 4 0,-12-1 0,22 3 0,-7 0 0,15-1 0,5-3 0,11 0 0,4 3 0,12-3 0,5 6 0,6-3 0,-6 4 0,4 0 0,-4 0 0,16 0 0,3 0 0,10 0 0,-11 0 0,-2 0 0,0 0 0,-13 3 0,6 1 0,-19 3 0,-1-3 0,-3 2 0,3-2 0,-2 3 0,2 0 0,-6 0 0,2 0 0,-5 0 0,2 3 0,-3-2 0,0 2 0,0-3 0,0 3 0,0-2 0,3 2 0,4-3 0,4-3 0,8 3 0,-3-6 0,0 3 0,-3-4 0,-2 6 0,9-4 0,-8 4 0,7-3 0,-8-2 0,3 2 0,-3-3 0,8 0 0,-10 0 0,7 0 0,-6 0 0,-2 0 0,2 0 0,-3 0 0,3 0 0,-2 0 0,5 0 0,24 0 0,-11 0 0,32 0 0,-29 0 0,18 0 0,-26 0 0,13 0 0,-24 0 0,5 0 0,-5 0 0,-2 0 0,5 0 0,4 0 0,-2 0 0,31-6 0,-9 4 0,23-5 0,0 7 0,-8 0 0,-2 0 0,-3 0 0,-27 0 0,6-3 0,-22-1 0,-1-6 0,-3 3 0,-11-8 0,1 10 0,-35-3 0,-23 0 0,-30 6-672,39-2 1,-1 1 671,-6 2 0,2 2 0,8-1 0,1 0-127,0 0 1,3 0 126,-31 0 0,21 0 0,12 0 0,18 0 0,13-7 1325,33 6-1325,18-5 0,51 6 0,16 0-531,-41 0 0,3 0 531,3 0 0,1 0 0,-3 0 0,-2 0-185,1 0 1,-3 0 184,28 0 0,-16 0 0,-20 0 0,-19 0 0,-5 0 1307,-25-4-1307,-11 0 395,-18 0-395,-22 0 0,-2 4 0,-18 0 0,7 0 0,-20 0 0,8 0 0,-8 0 0,0 0 0,7 0-345,25 0 0,-1 0 345,-37-7 0,4 5 0,30-5 0,20 7 0,19 0 0,0 0 0,2 0 0,4-7 690,-10 6-690,8-5 0,-7 6 0,2 0 0,2 0 0,-11 0 0,14 0 0,-4 0 0,9-3 0,0 2 0,0-2 0,0 3 0,0-3 0,-8 2 0,-14-2 0,0 3 0,-28-7 0,4-7 0,-9-2 0,-8-4 0,17 13 0,12 0 0,15 7 0,19-3 0,0 2 0,6-5 0,2 2 0,6-3 0,3 3 0,17 1 0,7-2 0,26-3 0,13 1 0,-8 0 0,26 7 0,-16 0 0,11 0 0,-3 0 0,-21 0 0,-18 0 0,-8 0 0,-24 0 0,4 0 0,0 0 0,-4 0 0,13 0 0,17 0 0,10 0 0,21 0 0,-10 0 0,7 0 0,-34 0 0,10 0 0,-31 0 0,2 0 0,-4 0 0,-5 0 0,2 0 0,6 0 0,-7 0 0,10 3 0,-2-2 0,-5 2 0,12-3 0,-14 0 0,5 0 0,-8 3 0,0 1 0,0 0 0,0-1 0,0 0 0,0 1 0,-9 0 0,-29 6 0,-26-9 0,-39 21-419,42-16 0,-1-1 419,6 4 0,0-1 0,-4-3 0,2-2 0,-24 3 0,2-4 0,3 4 0,37-3 0,-13-2 0,37 2 838,-10 3-838,9-4 0,5 4 0,11-6 0,33 7 0,13-6 0,31 6 0,13-7-967,3 0 967,-41 0 0,0 0 0,41 0 0,-3 0 0,-3 0-4,-28 0 4,5 0 0,-30 0 0,-9 0 0,-6 0 0,-4 0 967,27 0-967,-6 5 4,28-3-4,-18 3 0,19 2 0,-19 5 0,18-2 0,-28 1 0,16-6 0,-38-3 0,15 3 0,-26-5 0,7 0 0,-6 3 0,-2-2 0,2 2 0,-3-3 0,3 0 0,-2 0 0,5 0 0,4 0 0,-2 0 0,5 0 0,-9 0 0,-8 0 0,-36-13 0,9 6 0,-36-12 0,0 6 0,-15-8 0,-11-3-768,-7 7 768,-3-4 0,7 19 0,37-9 0,1 0 0,-14 8 0,-16-18 0,39 20 0,-5-10 0,10 10 0,13-3 768,-11 4-768,14 0 0,0 0 0,4 0 0,7 0 0,3 0 0,9 0 0,12-3 0,2 2 0,7-8 0,-9 7 0,0-7 0,0 5 0,0 0 0,5 1 0,-3 3 0,19 0 0,-17 0 0,28 0 0,-22 0 0,7 0 0,4-5 0,-17 0 0,12-4 0,-19 5 0,2 4 0,-2 1 0,0-1 0,-4-4 0,-10-3 0,-10 3 0,-19 1 0,3 3 0,-28 0 0,14 0 0,-37 0 0,25 0 0,-25 0 0,27 0 0,-17 0 0,18 0 0,2 0 0,13 0 0,19 0 0,-7 0 0,16 0 0,-7 0 0,9 0 0,-3 0 0,3 0 0,-3 0 0,-6 0 0,-2 0 0,-19 0 0,7 0 0,-7 0 0,-10 0 0,15 0 0,-6 0 0,19 0 0,8 0 0,0 0 0,-8 0 0,1 0 0,-8 0 0,-11 0 0,7 0 0,-7 0 0,16 0 0,-4 0 0,13 0 0,-4-3 0,18 2 0,39-2 0,19-11 0,0 11 0,7 2-722,-6-6 0,2 0 722,13 2 0,1 2 0,-5 2 0,-1 0 0,-9-3 0,-3 0-136,-4 4 1,-3 0 135,31-6 0,-21 4 0,-17-5 0,-10 7 0,-14 8 1424,0-6-1424,5 10 291,-5-7-291,5 4 0,1-4 0,10 10 0,-13-9 0,11 6 0,-22-6 0,6-5 0,-9 5 0,1-2 0,3 3 0,-4 0 0,1 0 0,8-3 0,-7 2 0,24 0 0,-18 5 0,18-4 0,-5 5 0,8-11 0,1 9 0,17 4 0,-25-7 0,10 6 0,-17-9 0,2 1 0,-10-12 0,-21 8 0,-34-13 0,-14 6 0,-29 5 0,-5-12-698,28 4 0,-3 0 698,-4-1 0,-2 1 0,-4-1 0,-1 2 0,6 3 0,0 2 0,1 2 0,1 2-162,8-1 0,3 0 162,-33 0 0,26 0 0,29 0 0,14 0 0,7 0 1372,3 0-1372,-3 0 348,2 0-348,-5 0 0,2 0 0,-3 3 0,3 1 0,4 3 0,8 9 0,12-10 0,47 6 0,18-5 0,-16-2 0,6 0-866,8-1 0,1 2 866,-4 1 0,1 1 0,13 1 0,0 1 0,-8 0 0,-2 0 0,-9 0 0,-2-2-126,-5-2 1,-5-3 125,17-3 0,-29 3 0,-14-2 0,-19 2 0,-1-3 1709,-3 0-1709,9 0 274,-4 0-274,8 0 0,-10 0 0,1 3 0,4-2 0,-2 2 0,22-3 0,-1 0 0,6 0 0,7 0 0,-18 0 0,2 0 0,-5 0 0,-14 0 0,4 0 0,-9 0 0,3 0 0,1 3 0,-3 1 0,-5 3 0,-7 0 0,-3 0 0,-3-4 0,-7 9 0,-14-5 0,-29 2 0,-5-3 0,9-2 0,-2 0 0,-33-2 0,37 5 0,2 0 0,-31-5 0,20 4 0,3-6 0,26 0 0,-12 0 0,28 0 0,-27 0 0,21 0 0,-13 0 0,0 0 0,-3 0 0,1 0 0,2 8 0,0-6 0,13 9 0,-11-10 0,19 2 0,-9-3 0,-6 0 0,1 0 0,-17 6 0,-3-5 0,-12 5 0,-11-6 0,0 0 0,0 0 0,11 0 0,18 0 0,8 0 0,21 0 0,-5 0 0,9 0 0,1 0 0,3 0 0,-3 0 0,-1 0 0,0 0 0,-2 0 0,5 0 0,-2 0 0,-6 0 0,7 0 0,-7 0 0,9 0 0,-3 0 0,3 0 0,-7 0 0,-2 0 0,0 0 0,-3 0 0,5 0 0,-6 0 0,8 0 0,-4 0 0,9 0 0,-9 0 0,7 0 0,-26 5 0,23-4 0,-33 5 0,34-6 0,-18 0 0,12 8 0,5-6 0,-7 6 0,11-5 0,7-2 0,32 2 0,26-3 0,-6-4 0,4 0-556,-5 3 1,1 0 555,22-3 0,2 0 0,-13 0 0,1 0 0,8 3 0,0 0 0,-5-3 0,-2 0 0,-8 4 0,-4 0 0,24 0 0,2 0 0,-46 0 0,9 0 0,-15 0 0,-14 0 1111,12 0-1111,-6 0 0,9 0 0,-6 0 0,25 0 0,-9 0 0,23 0 0,-11 0 0,11 0 0,-23 0 0,19 0 0,-38 0 0,17-4 0,-19 3 0,3-3 0,-8 4 0,-1 0 0,-3 0 0,9 0 0,-7 0 0,7 0 0,0 0 0,-4 0 0,13 0 0,-3 0 0,4 0 0,11 0 0,-7 0 0,-2 0 0,-11 0 0,-10 0 0,3 0 0,1 0 0,8 0 0,-3 0 0,0 0 0,-2 0 0,-7 0 0,3 0 0,-3 0 0,-6 0 0,-27 0 0,-6 0 0,-45 0 0,-8 0-612,26 0 0,-1 0 612,-1 0 0,0 0 0,-9 0 0,0 0 0,8 0 0,2 0 0,-1 0 0,3 0-12,-28 0 12,6 0 0,37 0 0,2 0 0,16 0 0,9 0 1223,-9 0-1223,4 0 13,-6 0-13,-10 0 0,-2 0 0,5 0 0,-12 11 0,22-8 0,-13 8 0,0-11 0,-2 0 0,-1 4 0,3-3 0,16 3 0,-4-4 0,9 0 0,-9 0 0,10 0 0,-11 0 0,11 0 0,-10 0 0,9 0 0,-19 0 0,11 0 0,-7 0 0,5 0 0,5 4 0,0-3 0,1 3 0,1-4 0,3 0 0,-9 0 0,10 0 0,-2 0 0,-2 0 0,7 0 0,-13 0 0,9 0 0,-9 0 0,-2 0 0,4 0 0,-9 0 0,17 0 0,-5 0 0,6 0 0,-5 0 0,3 0 0,-9 0 0,13 0 0,-7 0 0,2 0 0,5 0 0,-13 0 0,16 0 0,-10 0 0,8 0 0,-3 0 0,4 0 0,-9 0 0,9 0 0,-5 0 0,5 0 0,2 0 0,-2 0 0,3 0 0,-3 0 0,23 0 0,8 0 0,24 0 0,-5 0 0,7 0 0,-18 0 0,8 0 0,-10 0 0,-6 0 0,-1 0 0,-6 0 0,5 0 0,3 4 0,14 8 0,-6-5 0,1 4 0,5-11 0,-18 3 0,27-2 0,-21 6 0,34-6 0,-27 7 0,27 4 0,-19-6 0,11 5 0,-16-11 0,12 0 0,-28 0 0,28 0 0,-13 0 0,17 6 0,10 2 0,-23-1 0,19-1 0,-41-6 0,19 0 0,-24 0 0,5 0 0,11 6 0,-14-5 0,33 5 0,-14 5 0,8-8 0,19 8 0,-16-11 0,18 0 0,-10 0 0,-16 0 0,1 0 0,-23 0 0,4 0 0,0 0 0,-7 0 0,7 0 0,-9 0 0,3 0 0,-2 0 0,5 0 0,4 0 0,-5 0 0,12 0 0,-11 0 0,3 0 0,-2 0 0,-4 0 0,10 0 0,-8 0 0,7 0 0,8 0 0,-12 0 0,14-3 0,-21 2 0,2-2 0,6 3 0,-7 0 0,10-3 0,-3 2 0,16-2 0,-3 3 0,8 0 0,0 0 0,-14 0 0,23-6 0,-28 5 0,18-13 0,-24 12 0,4-5 0,-6 7 0,-2 0 0,2 0 0,-3 0 0,9 0 0,-7 0 0,7 0 0,-1 0 0,-2 0 0,12 0 0,-4 0 0,6 0 0,0 0 0,-9 0 0,-12 0 0,-23 0 0,-5 0 0,-21 0 0,13 0 0,-37 0 0,22 0 0,-36 0 0,19 6 0,-1-4 0,3 10 0,0-11 0,24 8 0,-20-9 0,32 4 0,-13-1 0,16 2 0,1-1 0,1-1 0,3-3 0,-9 0 0,10 0 0,-2 4 0,4-4 0,2 3 0,0-3 0,-8 0 0,7 0 0,-24 6 0,3-5 0,-17 5 0,10-6 0,-7 0 0,18 0 0,-3 3 0,7-2 0,13 2 0,-4-3 0,9 0 0,-9 0 0,4 0 0,-13 0 0,9 0 0,-30 0 0,10 0 0,-24 0 0,29 0 0,-4 0 0,26 0 0,-10 3 0,12 1 0,-4 0 0,4-1 0,0-3 0,0 0 0,-3 0 0,3 0 0,-3 0 0,-6-4 0,7 3 0,-26-3 0,20 4 0,-31-6 0,28 5 0,-17-4 0,13 1 0,5 3 0,1-3 0,9 4 0,0 0 0,-3 0 0,2 0 0,-2 0 0,3-4 0,3 1 0,1-4 0,3 0 0,16-14 0,0 14 0,16-10 0,5 17 0,23 0 0,-5-5 0,35 3 0,-24-10 0,6 11 0,-1-6 0,-19 7 0,-8 0 0,-8 0 0,-21 0 0,5 0 0,-6 0 0,-3 0 0,7 0 0,-8 0 0,14 0 0,-11 0 0,12 0 0,-10 0 0,31 13 0,-20-10 0,13 10 0,-24-13 0,-8 0 0,4 0 0,-4 0 0,3 0 0,-3 0 0,19 0 0,-5 0 0,10 0 0,5 0 0,-21 0 0,19 0 0,-24 0 0,5 0 0,-8 0 0,9 0 0,-7 0 0,16 0 0,-13 0 0,5 0 0,-4 0 0,-5 0 0,2 0 0,-3 0 0,9 0 0,-4 0 0,13 0 0,-9 0 0,9 0 0,-10 0 0,2 0 0,-7 0 0,-3 0 0,3 0 0,7 0 0,-2 0 0,10 0 0,7 0 0,-3 0 0,8 0 0,-16 0 0,-19-4 0,-2 3 0,-35-3 0,4 4 0,-18 0 0,-22 0 0,6 0 0,-28 0 0,18 7 0,-9 1 0,12 7 0,-11 0 0,28-7 0,-23 12 0,55-17 0,-22 10 0,16-7 0,6-5 0,-13 9 0,21-9 0,-5 3 0,6-1 0,3-3 0,1 4 0,-6-4 0,4 3 0,-4 1 0,15-1 0,21 1 0,4-8 0,34 3 0,-6-10 0,31 2 0,-18 1 0,15 1 0,-17 7 0,0 0 0,-22 0 0,4 0 0,-25 0 0,11 0 0,-5 0 0,-14 0 0,4 0 0,-9 0 0,3 0 0,7 0 0,4 0 0,5 0 0,11 0 0,-7 0 0,1 0 0,-6 0 0,-12 0 0,2 0 0,-5-6 0,1 4 0,0-4 0,2 6 0,4 0 0,4 0 0,16 6 0,-13-5 0,21 5 0,-27-6 0,18 0 0,-21 0 0,-4 0 0,-71 0 0,-12 7 0,-1-3 0,-6 2-1133,7 6 0,-1 2 1133,-19 1 0,-3 0 0,-1-1 0,0 1 0,10 3 0,1-2 0,-2-5 0,3-1-554,17 3 1,2-1 553,3-7 0,2 0 0,5 2 0,4 0 0,-6-5 0,1 4 0,38-6 2128,-18 0-2128,15 0 1245,0 0-1245,-4 0 0,13 0 0,2 0 0,50 0 0,48-8 0,-23 8 0,5-2-1070,11-10 0,4-1 1070,2 7 0,2 0 0,1-7 0,-1-1 0,-5 5 0,0 0 0,4-5 0,-2 1 0,-12 7 0,-3 0-418,-4-7 0,-2 2 418,-5 10 0,-3 0 0,29-6 0,-14 7 0,-12 0 0,-20 0 2042,17 0-2042,-25 0 934,26-5-934,-35 3 0,23-3 0,-2 5 0,19 0 0,10 0 0,-1 0 0,11-7 0,-7 5 0,17-19 0,-18 17 0,8-10 0,-10 14 0,0 0 0,-10-6 0,17-2 0,-15 1 0,8 0 0,-3 0 0,-7-7 0,-11 4 0,-5-3 0,-20 9 0,-6 3 0,5-3 0,-11 4 0,10-4 0,7 3 0,-9-3 0,33 4 0,-30 0 0,22 0 0,-22 0 0,-5-3 0,-1 2 0,-9-5 0,-4 2 0,-7-3 0,-13-1 0,-5 4 0,-29 0 0,-26 4 0,-25 0-927,29 0 1,-2 0 926,-1 0 0,-2 0 0,-18 0 0,-2 0 0,8 0 0,1 0 0,-4 0 0,1 0 0,10 0 0,3 0 0,13 0 0,3 0-53,4 0 0,3 0 53,-20 0 0,12 0 0,-1 0 0,19 0 0,-25 0 1842,14 0-1842,-19 0 117,9 0-117,-7 0 0,17 0 0,-17 0 0,34 0 0,-20 0 0,32 0 0,-7 0 0,14 0 0,4 0 0,5 0 0,-5 0 0,2 0 0,-3 0 0,3 0 0,-2 0 0,5-3 0,4 2 0,14-2 0,2-3 0,24 4 0,8-10 0,29 10 0,-17-5 0,4-1-695,-4 3 0,2 1 695,22-1 0,1 0 0,-8 1 0,-1 0 0,6-3 0,0-2 0,-1 4 0,-1-2 0,-4-5 0,-2-1 0,-8 3 0,-2 3-212,0 1 0,-3 2 212,28-3 0,-12 7 0,-13 0 0,-26 0 0,2 0 1359,-21-6-1359,2 4 455,-4-4-455,3 10 0,16-3 0,7 3 0,21-4 0,-7 0 0,17 0 0,-34 0 0,1 0 0,-27 3 0,-9 1 0,-5 0 0,-12 7 0,-16-4 0,-28 10 0,14-2 0,-4 1-673,-4-6 0,-3 0 673,-17 8 0,-3-2 0,11-7 0,-2 0-978,-18 5 1,-2-1 977,8-7 0,2 0 0,-1 3 0,2-1-329,11-7 0,3-2 329,-33 1-126,13 6 126,20-4 1153,13 4-1153,19-6 1998,6 0-1998,9 0 777,-19 0-777,1 0 157,-6 0-157,3 0 0,16 0 0,2 0 0,8 3 0,7 1 0,5 0 0,25-1 0,15-3 0,21 0 0,21 0 0,-31 0 0,3 0-631,-1 0 0,3 0 631,17 0 0,2 0 0,-8 0 0,-1 0 0,5 0 0,-1 0 0,-15 0 0,-3 0 0,40 0 0,-30 0 0,-3 0 0,-11 11 0,-15-8 0,-7 8 1262,-8-11-1262,-10 0 0,7 0 0,-9 0 0,3 0 0,-8 0 0,-29 7 0,-17 1 0,-29 0 0,1-2 0,-22-6-702,6 0 702,35 0 0,0 0 0,-33 0 0,-7 0 0,17 0 0,-17 0 0,8 0 0,32-7 0,-1-1 0,-34-2 0,-5-20 0,10 6 0,28 4 0,6 5 0,33 8 0,16 3 0,9-8 0,3 7 702,34-10-702,1 7 0,46-7-700,-39 10 1,1 1 699,10 0 0,2 1 0,9 3 0,1 0 0,2-8 0,-2-1 0,-10 7 0,1 0 0,12-6 0,-2 0 0,-26 7 0,-1 2 0,23-1 0,0 0-338,-23 0 0,-1 0 338,9 0 0,-1 0 0,27 0-99,-2 0 99,-20 0 0,-19 0 0,2 0 1342,-22 0-1342,7 0 722,-6 0-722,-12 0 110,-4 0-110,-29 0 0,-21 0 0,-42 0 0,26 0 0,-5 0-954,-9 0 0,-3 0 954,-13 0 0,-3 0 0,0 0 0,1 0 0,10 0 0,0 0 0,-2 0 0,2 0-546,17 0 0,2 0 546,-6 0 0,2 0-302,-34-7 302,4-1 0,42-4 0,-36-10 0,30 14 0,-35-7 0,20 8 0,10 0 0,14-1 0,12 3 1765,15 5-1765,6-3 1183,9-1-1183,4-3 354,15-5-354,13 7 0,35-10 0,5 13 0,28-12-1124,3 4 1124,-36 2 0,-1 0 0,-8-1 0,0 2 0,12 1 0,-2 2-134,17-2 134,15 6 0,-30 0 0,-3 0 0,-10 0 0,20-8 0,-31 7 1116,17-6-1116,-35 7 142,0 0-142,4 0 0,-12 0 0,3-4 0,-16-3 0,-4 3 0,-12-6 0,-5 9 0,-16-9 0,-13 9 0,-2-5 0,-19 6 0,9 0 0,-11 0 0,0 0 0,0 0 0,11 0 0,12 0 0,3 0 0,7 0 0,10 0 0,-5 0 0,26 0 0,-7 0 0,9 0 0,0 3 0,3 1 0,1 6 0,3-2 0,4 11 0,3-10 0,5 7 0,18-12 0,4 4 0,26-6 0,2 16 0,21-14 0,3 8-492,-34-11 0,2-2 492,0 1 0,1 0 0,4 8 0,1 0 0,0-6 0,-1-1 0,2 7 0,-3 0 0,41-2-267,-6-4 267,-30 15 0,-13-10 0,-22 5 0,-12-8 0,-19-1 970,-7-2-970,-31 8 281,-12-7-281,-30 4 0,-2 16-578,27-19 1,-1-1 577,4 9 0,-1-1 0,-19-8 0,-1-4 0,19 2 0,0 0 0,-12 0 0,1 0 0,13 0 0,1 0 0,-1 0 0,1 0-161,-42 0 161,13 0 0,31 0 0,-6 0 0,29 0 0,1 0 0,9 0 1145,11 0-1145,-2-3 171,6-1-171,7-6 0,21 6 0,20-22 0,8 21 0,29-28 0,5 29-456,-33-3 1,2 0 455,0 7 0,-1 0 0,0-7 0,-1 0 0,42 3 0,-9-10 0,-34 13 0,0 2 0,26-1 0,15 0 0,-41 0 0,6 0 0,-19 0 0,-5 0 0,12 0 911,-22 0-911,7 0 0,-15 0 0,-2 0 0,-7 0 0,-3 0 0,-13 4 0,-9-3 0,-29 3 0,-26 3 0,-26 3-1028,26-6 1,-4 1 1027,4 7 0,-2 0 0,-22-6 0,-3 1 0,8 11 0,2-1 0,11-10 0,0-1 0,-2 11 0,4-1-228,-14-12 228,-2 11 0,49-15 0,17 0 0,8 0 0,7 0 2030,-14 0-2030,14 0 253,-7 0-253,11 0 0,-2 4 0,10-4 0,19-2 0,22 1 0,32-12 0,-21 11 0,3 2-719,4-3 1,3-1 718,14 4 0,1 0 0,1 1 0,0-2-890,5-3 1,0 0 889,-5 3 0,-1 0 0,5-7 0,0-1 0,-9 8 0,-1 0-474,0-3 1,-2 0 473,-9 4 0,-3 0-159,38 0 159,-12 0 0,-1 0 0,2 0 0,11-14 603,0 10-603,0-10 0,0 14 0,-1 0 0,-30 0 1728,-7-4-1728,-21 3 1073,-17-3-1073,6 4 193,-19-3-193,4 2 725,-1-2-725,10 3 0,-8-3 0,7 2 0,-8-2 0,0 0 0,-7-4 0,-5-1 0,-35 1 0,-18 4 0,-42 3-813,38 0 0,-3 0 813,-9 0 0,-3 0 0,-9 0 0,-2 0-990,1 0 1,-2 0 989,-4 0 0,2 0 0,13 0 0,2 0-273,0 0 0,5 0 273,-22 0 0,9 0 0,40 0 1408,9 0-1408,11 0 2079,6 0-2079,-6 0 664,5 0-664,-10 0 0,9 0 0,-9 0 0,13 0 0,-4 0 0,9 0 0,0-3 0,3-1 0,1-3 0,6-3 0,1 6 0,6-6 0,17-2 0,-4 3 0,25-9 0,-9 7 0,21 4 0,3 2 0,10-8 0,-11 4 0,-18-5 0,2 8 0,-22 2 0,7 3 0,-15-6 0,14-5 0,-19 3 0,18-3 0,-21 6 0,5 5 0,-2-2 0,3 0 0,6 2 0,11-13 0,-7 12 0,6-10 0,-11 12 0,-3-3 0,4 3 0,-10-4 0,4 4 0,-3 0 0,3 0 0,5 0 0,-7 0 0,4 0 0,-9 0 0,3 0 0,-2 0 0,2 0 0,-3 0 0,3 0 0,-2 0 0,5 0 0,4 0 0,-2 0 0,5 0 0,-9 0 0,-1 0 0,16 0 0,5 0 0,18 0 0,-9 0 0,-3 0 0,-16 0 0,4 0 0,-12 0 0,2 0 0,-8 0 0,9 0 0,-3 0 0,12 0 0,-10 0 0,11 0 0,-14 0 0,4 0 0,-6 0 0,-17-3 0,-23 2 0,-22-3 0,-21 4 0,1 0 0,-22 0 0,16 0-853,8 8 1,-5 0 852,12-6 0,-1 1 0,-13 12 0,-2 2 0,-3-11 0,4 0 0,19 1 0,4 3 0,-6 1 0,5-1 0,-1-7 0,17 10 0,29-13 0,1-3 0,6-10 1705,1 4-1705,6-10 0,20 3 0,11-12 0,27 6 0,16-14 0,8 19-723,11-6 723,-48 8 0,0 0 0,38 3-272,-3-16 272,-10 26 0,-1-11 0,-9 6 0,7-14 0,-28 9 0,16-2 713,-9 10-713,14-3 282,-11 2-282,-4-11 0,-11 5 0,2-4 0,1 8 0,7 2 0,-23 1 0,2 4 0,-16-3 0,-3 3 0,9 0 0,-4 0 0,14 0 0,-14 0 0,13 0 0,-16 0 0,4-4 0,-13 1 0,-7-1 0,-10-3 0,-14 6 0,-29-3 0,-16 4 0,15-1 0,-5 2-1093,-5 6 1,-3 2 1092,-19 1 0,-3 2-1182,0 10 0,0 2 1182,1-3 0,1-2 0,3 0 0,5 0-281,22-3 1,4-1 280,5-6 0,6-1 0,-1 10 0,19-11 1835,11 0-1835,9-3 2553,-2 3-2553,5-3 722,-2-1-722,3 0 0,10 4 0,-2 1 0,28-1 0,2-4 0,39-3 0,-5 0 0,29 0-1181,2 7 1181,-37-2 0,1 0 0,-5 0 0,1 0 0,13 2 0,0 1 0,-13 1 0,-1 0 0,11 0 0,-2 1-41,14 7 41,10-3 0,-46-7 0,8 1 0,-13 5 0,-16-8 1178,-5 4-1178,-5-3 44,-4-5-44,0 5 0,0-5 0,4 14 0,-6-9 0,-3 10 0,-46 2 0,-47-11 0,23 0 0,-9 0-1260,8-3 0,-6-1 0,-1-1 1260,-7-1 0,-1-1 0,-1 1 0,1 4 0,0 2 0,-2-1 0,-6-2 0,-1-1 0,3 1 0,15-1 0,3 0 0,1 2-519,3 3 1,0 1-1,2-2 519,-19-5 0,7 0-35,20 7 0,7-2 35,-16-7 0,21 0 0,33 0 3412,7 0-3412,47 0 0,39 0 0,-17 1 0,6-2-197,13-2 1,2-2 196,5-4 0,1-1 0,-24 0 0,1 0 0,0 0-795,0 2 1,0 2 0,1-1 794,3-2 0,0-1 0,0 3 0,-3 5 0,-1 2 0,0 0 0,34-5 0,-2 1-827,-9 4 0,-1 0 827,-6 0 0,0 0 0,-6 0 0,-2 0-481,-3 0 0,-1 0 481,-5 0 0,0 0 0,5 0 0,-2 0 0,-12 0 0,-2 0 736,-1 0 0,-2 0-736,31 0 0,-10 0 2289,-11 0-2289,-18 0 1982,-8 0-1982,-24 0 1385,4 0-1385,-15 0 258,-41 0-258,-38 0 0,20 3 0,-5 2-691,-14 3 0,1 3 691,14 4 0,-1 3 0,-15 0 0,-2 2-984,8 5 0,-1 1 984,-10-6 0,-2-1 0,1-1 0,2 1 0,4 3 0,3-2-331,12-9 1,4-1 330,4 6 0,4 0 0,-22 4 0,29-11 1192,14 2-1192,28-14 2028,20 2-2028,36-9 0,42 8-382,-42-1 0,4-1 382,15 4 0,4 0 0,0-4 0,1 0 0,2 3 0,-1 0 0,-7-4 0,-2 1-162,-9 4 1,-5 0 161,19 0 0,-15 0 0,-29 0 0,-5 4 0,-11-3 1528,21 14-1528,-21-9 350,11 6-350,-11-5 0,-5-3 0,2 4 0,-15-1 0,-31-3 0,-23 6 0,-28-8 0,-11 19-716,38-11 1,-1 0 715,-1 2 0,-2 2 0,-3-1 0,-2-1 0,2-2 0,1-3-162,8-1 0,3-2 162,-33 3 0,26-7 0,23 0 0,16 0 0,-4 0 1406,-7 0-1406,3 0 349,-18 0-349,7-5 0,-9 3 0,15-3 0,4 2 0,19-1 0,4-6 0,10-1 0,24-16 0,19 9 0,40-26-1129,-18 29 0,5 1 1129,5-12 0,4 0 0,-17 16 0,3 4 0,-1-2 0,28-13 0,-1 0 0,1 10 0,-1 1 0,-8-4 0,-3-1 0,-5 2 0,-3 0-534,-9 4 1,-2 1 533,-3-5 0,-3 1 0,20 1 0,0-4 0,-58 15 0,10 0 2126,-23 0-2126,3 0 1199,-3 0-1199,4 0 0,-4 0 0,3 3 0,-9 1 0,-31 6 0,-34-5 0,3 10 0,-8 1-1355,-18-11 0,-5-3 1355,25 5 0,-1 2 0,-1 0 0,-6-3 0,0-1 0,1 1 0,6 0 0,1 1 0,0 1 0,-29 7 0,3 0-703,14-6 0,2 1 703,4 2 0,6-1 0,-11-7 0,11 11 0,49-15 0,-7 0 2495,16 0-2495,-36 0 1621,27 0-1621,-48 13 0,46-10 0,-21 10 0,31-10 0,6-2 0,44 2 0,16-3 0,4 0 0,7 0-1080,4 0 0,3 0 1080,19-4 0,4-1-823,-30 4 0,1 1 0,-1-1 823,29-3 0,0 0 0,-1 3 0,-3 2-568,-19-1 1,-1 0 567,-1 0 0,-2 0-127,-13 0 0,-4 0 127,34 0 1705,-26 0-1705,-13 0 2518,-7 0-2518,-6 0 1441,1 0-1441,-19 0 354,9 0-354,-9 0 0,9 0 0,-4 0 0,6 0 0,-1 0 0,-8 0 0,-2 0 0,0 0 0,-7 0 0,10 0 0,-8 0 0,3 0 0,6 0 0,-5 0 0,10-4 0,-9 3 0,0-3 0,-3 1 0,-11-4 0,0-1 0,-12-2 0,-17-5 0,4 9 0,-35-5 0,16 11 0,-28 0 0,7 0 0,1 0 0,2 0 0,0 0 0,23 0 0,-19 0 0,23 0 0,-27 0 0,-3 0 0,-20 0 0,18 0 0,-16 0 0,39 0 0,-46 0 0,57 0 0,-27 0 0,29 0 0,8 0 0,-16 0 0,0 0 0,8 0 0,-28 0 0,25 0 0,-15 0 0,10 0 0,7 0 0,-7 0 0,16 0 0,-4 0 0,13 0 0,-4 0 0,-14-20 0,14 13 0,-17-14 0,19 18 0,0 3 0,-27 0 0,-5-6 0,-7-4 0,-4 2 0,28 0 0,-3 8 0,16-3 0,15-1 0,22-6 0,23-13 0,18 6 0,11-11 0,10 6 0,-8 5 0,9-5 0,-22 8 0,-18 7 0,-14-2 0,-19 5 0,-1-3 0,0 3 0,1 1 0,9 3 0,11 0 0,-2 0 0,3-3 0,-7 2 0,-4-2 0,6-1 0,-6 3 0,4-3 0,-13 4 0,7-3 0,-20 9 0,-6-8 0,-35 8 0,-41 18 0,34-17 0,-3-1-585,-18 12 1,0-2 584,9-11 0,0 0 0,-14 11 0,-1 0 0,9-13 0,0 0 0,0 9 0,2 1 0,4-8 0,5-3 0,-19 0 0,4 10 0,37-10 0,8 3 0,-3-5 0,8 0 1169,-10 0-1169,-5 0 0,18 0 0,-38 13 0,36-10 0,-21 10 0,22-13 0,-2 4 0,0-3 0,4 3 0,7-4 0,-6 0 0,7 0 0,-10 0 0,8 0 0,0 0 0,27 0 0,18-6 0,19 4 0,27-4 0,6-2-553,-33 4 1,3-1 552,3-3 0,1-1 0,1 0 0,-3 1 0,30-7 0,-7 0 0,-47 8 0,-4-1 0,-19 7 0,2-2 1105,3 3-1105,6 0 0,4 0 0,21 0 0,-4 0 0,27 0 0,-8 0 0,-9-4 0,4-8 0,-33 5 0,3-4 0,-17 11 0,-3 0 0,0-3 0,3 2 0,1-2 0,19 3 0,3-6 0,-2 5 0,14-5 0,-30 3 0,15 3 0,-16-7 0,-3 3 0,-1-3 0,-3 4 0,0-4 0,-14-16 0,1 12 0,-13-15 0,-1 14 0,-21 7 0,-11-3 0,-21 8 0,10 0 0,4 7 0,-4 3-885,11-5 0,-2 2 885,-36 13 0,-4 4-1105,9 0 0,1 0 1105,-7-7 0,3-1 0,19 3 0,3-4-65,7-11 1,4-1 64,-8 4 0,-7 1 0,28-3 1549,-15 1-1549,17-5 2400,-10 16-2400,11-15 160,2 9-160,-10-4 0,5-6 0,-18 6 0,20-3 0,-7-3 0,23 3 0,-11-4 0,19 0 0,-9 4 0,-6-3 0,7 3 0,-22-4 0,22 0 0,-13 0 0,0 0 0,17 0 0,-15 0 0,26 0 0,-7-3 0,12-1 0,1-6 0,6-1 0,10-5 0,5 4 0,29-10 0,-5 15 0,29-19 0,-9 16 0,11-11 0,20-10-739,-15 19 739,-21-4 0,0 2 0,21 12 0,-27-1 0,2-1 0,43-4 0,-8 6 0,-31-2 0,0 1 0,31 3 0,8 0 0,-13 0 0,-20 0 0,-13 0 0,-3 0 0,-18-4 0,8 3 0,-10-3 739,0 0-739,-1-1 0,11 0 0,13 1 0,3 4 0,-4 0 0,-1-6 0,-19 5 0,8-5 0,10 6 0,-15 0 0,6 0 0,-13 0 0,-16 0 0,10 0 0,-8 0 0,0 0 0,-1 0 0,-3 0 0,9 0 0,-7 0 0,10 0 0,-12 0 0,4 0 0,-4 0 0,0 0 0,3 0 0,-3 0 0,3 0 0,-3 0 0,9 0 0,-3 0 0,6 0 0,-5 0 0,16 0 0,4 0 0,6 0 0,7 0 0,-18 0 0,2 0 0,-5 0 0,-14 0 0,7 0 0,-8 0 0,3 0 0,-3 0 0,2 0 0,-20 4 0,4 0 0,-43 8 0,-11 14 0,-18-2-432,23 0 1,0 0 431,-36 8 0,40-9 0,0 0 0,-5-5 0,2-2 0,-27 14 0,20-21 0,2-1 0,-1 6 0,-32-5 0,47 11 0,-8-11 0,3 8 0,24-12 863,-23 12-863,22-7 0,-23 13 0,26-13 0,-24 7 0,31-9 0,-13-2 0,17 0 0,3-2 0,6 3 0,2-3 0,14 3 0,-5-6 0,24 3 0,-13-4 0,26 0 0,3 0 0,12 0 0,21 0 0,-7 0 0,7 0 0,-21 0 0,-12 0 0,-18 0 0,-7 0 0,-10 0 0,21 0 0,-18 0 0,17 0 0,-3 0 0,-9 0 0,13 0 0,-21 0 0,2 0 0,-4 0 0,-2 0 0,9 0 0,-5 0 0,21 0 0,-18 0 0,17 0 0,-23 0 0,13 0 0,-16 0 0,1 3 0,-11-2 0,-15 2 0,-12 8 0,-22-2 0,-23 4 0,17-7 0,-4 3-1041,-11 8 1,-4 1 1040,-12-9 0,-4-1-865,25 5 0,-1 3 0,0-3 865,0-8 0,-1-3 0,1 2 0,-1 4 0,0 1 0,1 1-678,-29 5 0,3 0 678,17-5 0,7 1 0,-27 9 0,44-16 408,35 4 1,10-4-1,4-1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33.299"/>
    </inkml:context>
    <inkml:brush xml:id="br0">
      <inkml:brushProperty name="width" value="0.05" units="cm"/>
      <inkml:brushProperty name="height" value="0.05" units="cm"/>
      <inkml:brushProperty name="color" value="#E71224"/>
    </inkml:brush>
  </inkml:definitions>
  <inkml:trace contextRef="#ctx0" brushRef="#br0">599 193 24575,'7'-7'0,"4"-4"0,-3 3 0,3-3 0,-4 4 0,0 3 0,4-6 0,1 4 0,3-5 0,1 3 0,-1 4 0,10-8 0,-8 7 0,17-4 0,-16 2 0,10 2 0,-2 1 0,0-7 0,0 9 0,-6-9 0,4 6 0,-10 0 0,19-3 0,-19 7 0,15-10 0,-13 9 0,8-5 0,-11 7 0,2 0 0,-4 0 0,1 0 0,8 0 0,-8 0 0,3 0 0,1 0 0,-7 0 0,9 0 0,-2 7 0,5 2 0,9 9 0,1-1 0,12 11 0,1 2 0,11 2 0,-5 1 0,-2-13 0,-10 6 0,-4-7 0,-7 3 0,-1-6 0,4 6 0,-16-9 0,15 8 0,-16-9 0,3 0 0,-2 3 0,1 0 0,-2-3 0,1 6 0,-7-10 0,1 3 0,-4-4 0,-1 4 0,4 1 0,-6-1 0,6 4 0,-7-7 0,0 3 0,0-4 0,0 4 0,0 0 0,0 1 0,-11 3 0,-3-2 0,-21 0 0,7-1 0,-17 6 0,17-7 0,-23 7 0,12-5 0,-10-2 0,8-2 0,5-1 0,0-3 0,9 7 0,-1-7 0,11 6 0,-7-7 0,11 1 0,-10 2 0,13-6 0,-5 3 0,8-4 0,6 0 0,6 0 0,11 0 0,0 0 0,8 0 0,-7 0 0,7 0 0,-8 0 0,9 0 0,-9 7 0,13 2 0,-7 4 0,3 3 0,4-3 0,-7 3 0,4 1 0,-2 0 0,-3-5 0,-4 3 0,2-2 0,-7 2 0,0 1 0,0 3 0,-1 2 0,-1 4 0,2 0 0,-4 0 0,9 6 0,-10 1 0,10 5 0,-12-6 0,-1 3 0,9 3 0,-11 5 0,10 6 0,-11-11 0,4-2 0,-5-5 0,0 1 0,0 12 0,0-6 0,0-3 0,-4 0 0,-5-12 0,0 3 0,-12 5 0,7-12 0,-17 18 0,12-21 0,-11 6 0,0-8 0,-3-3 0,-13 3 0,-3-3 0,-12-5 0,-2 0 0,-25-5 0,16 0-221,20 0 1,0 0 220,-27 0 0,23-8 0,0-1 0,-32-5 0,36-2 0,-2-3 0,-13-5 0,1-2 0,15 3 0,0 1 0,-13-4 0,2 1 0,-8-10 0,-4 2 0,28 7 0,-10-9 0,29 17 0,-8-5 0,16 3 0,-2 6 441,6-9-441,6 14 0,-2-10 0,-1 3 0,0-1 0,3 1 0,-1 5 0,6 10 0,0-1 0,0 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35.283"/>
    </inkml:context>
    <inkml:brush xml:id="br0">
      <inkml:brushProperty name="width" value="0.05" units="cm"/>
      <inkml:brushProperty name="height" value="0.05" units="cm"/>
      <inkml:brushProperty name="color" value="#E71224"/>
    </inkml:brush>
  </inkml:definitions>
  <inkml:trace contextRef="#ctx0" brushRef="#br0">286 0 24575,'0'7'0,"-3"8"0,-2-2 0,-3 7 0,4-5 0,-7 5 0,5-3 0,-2 12 0,1-12 0,-2 17 0,-4-7 0,-1-1 0,1 3 0,1-3 0,3-4 0,-8 11 0,3-6 0,-3 0 0,4-2 0,-3-1 0,8-10 0,-8 10 0,4-13 0,0 5 0,1-4 0,3-1 0,-3-1 0,7-2 0,0 3 0,8-10 0,11 1 0,-6-5 0,6 3 0,-4 0 0,-3 0 0,6 7 0,-4 22 0,7 18 0,-2 9 0,11 10 0,-6-17 0,4 5 0,-10-25 0,-2-4 0,-5-18 0,8-6 0,-6-2 0,3-11 0,-9 4 0,1-7 0,-3 7 0,2-3 0,-3 7 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37.243"/>
    </inkml:context>
    <inkml:brush xml:id="br0">
      <inkml:brushProperty name="width" value="0.05" units="cm"/>
      <inkml:brushProperty name="height" value="0.05" units="cm"/>
      <inkml:brushProperty name="color" value="#E71224"/>
    </inkml:brush>
  </inkml:definitions>
  <inkml:trace contextRef="#ctx0" brushRef="#br0">267 8 24575,'-7'-4'0,"0"0"0,0 4 0,-1 0 0,-3 0 0,3 0 0,-6 4 0,2 0 0,0 4 0,-3-1 0,7 0 0,-11 5 0,6-3 0,-7 2 0,5-3 0,-1 3 0,4-2 0,-2 2 0,5-4 0,-2 4 0,4-3 0,-1 3 0,4 4 0,-2-6 0,5 6 0,-2-4 0,3-3 0,0 3 0,0 4 0,0-6 0,0 10 0,0-8 0,0 1 0,0 3 0,0-4 0,0 5 0,0 4 0,4 1 0,0-4 0,7 1 0,-6-10 0,5 3 0,-2 0 0,0-3 0,3 3 0,-4-4 0,4-3 0,0-1 0,5 1 0,-4-4 0,2 4 0,-2-4 0,0 0 0,-2 0 0,-2 0 0,2 0 0,-2 0 0,3 0 0,-4-3 0,4-5 0,-3 0 0,3-3 0,-7-4 0,-1 5 0,-3-5 0,0 4 0,0 3 0,0-3 0,0 4 0,0-4 0,0 3 0,0-3 0,0 4 0,0-8 0,0 6 0,0-15 0,0 15 0,0-6 0,0 8 0,0 0 0,0-1 0,0-3 0,0 3 0,0-3 0,0 4 0,0 0 0,-4-4 0,4-5 0,-4 3 0,1-2 0,2 4 0,-2 3 0,0-3 0,2 4 0,-2 3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39.227"/>
    </inkml:context>
    <inkml:brush xml:id="br0">
      <inkml:brushProperty name="width" value="0.05" units="cm"/>
      <inkml:brushProperty name="height" value="0.05" units="cm"/>
      <inkml:brushProperty name="color" value="#E71224"/>
    </inkml:brush>
  </inkml:definitions>
  <inkml:trace contextRef="#ctx0" brushRef="#br0">219 87 24575,'0'-7'0,"0"0"0,0-4 0,-3-1 0,-5-3 0,3 3 0,-6-3 0,7 13 0,-3-4 0,-1 9 0,1-3 0,0 0 0,0 3 0,-4-2 0,3 2 0,-3 0 0,4-2 0,-1 6 0,4-4 0,-2 5 0,2-5 0,-3 4 0,0-3 0,0 3 0,-4 4 0,2 0 0,1 5 0,1-1 0,6-3 0,-6 7 0,3-6 0,-4 7 0,3-9 0,-2 4 0,6 1 0,-2-3 0,3 2 0,0-4 0,0-3 0,0 2 0,0-2 0,0 2 0,0-2 0,0 3 0,0 4 0,0-6 0,0 6 0,0-8 0,0 4 0,0-3 0,3 7 0,1-7 0,4 3 0,-1-4 0,0-3 0,0-1 0,0-3 0,0 0 0,4 0 0,-3 0 0,3-3 0,-4-1 0,0-4 0,4-2 0,-3 1 0,-1-2 0,0 1 0,-6 1 0,2-2 0,-3 4 0,4-4 0,-3 3 0,2-6 0,-3 5 0,4-10 0,0 10 0,0-10 0,-1 11 0,-3-3 0,0 4 0,0-4 0,4-1 0,-3 0 0,2-2 0,-3 6 0,0-3 0,0 4 0,0-4 0,-3-1 0,2 0 0,-3-3 0,4 7 0,0 0 0,0 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40.387"/>
    </inkml:context>
    <inkml:brush xml:id="br0">
      <inkml:brushProperty name="width" value="0.05" units="cm"/>
      <inkml:brushProperty name="height" value="0.05" units="cm"/>
      <inkml:brushProperty name="color" value="#E71224"/>
    </inkml:brush>
  </inkml:definitions>
  <inkml:trace contextRef="#ctx0" brushRef="#br0">90 0 24575,'0'11'0,"0"1"0,-3 7 0,2-6 0,-3 15 0,1-18 0,2 14 0,-6-8 0,-1 5 0,2 4 0,-1 0 0,3 0 0,3 0 0,-3 5 0,0-4 0,3 9 0,-6-9 0,6 0 0,-6-6 0,2-5 0,-3 1 0,4-1 0,1-3 0,3-1 0,0 0 0,0-3 0,0 2 0,0-3 0,0-3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42.363"/>
    </inkml:context>
    <inkml:brush xml:id="br0">
      <inkml:brushProperty name="width" value="0.05" units="cm"/>
      <inkml:brushProperty name="height" value="0.05" units="cm"/>
      <inkml:brushProperty name="color" value="#E71224"/>
    </inkml:brush>
  </inkml:definitions>
  <inkml:trace contextRef="#ctx0" brushRef="#br0">450 8 24575,'7'-4'0,"0"1"0,4 3 0,1 3 0,3 5 0,5 5 0,-7-1 0,6 7 0,-11-13 0,7 12 0,1-13 0,-3 10 0,3-6 0,-9 1 0,0 1 0,1-3 0,-1 3 0,4 4 0,-3-6 0,7 10 0,-7-11 0,4 7 0,-5-4 0,4 5 0,-6-4 0,5-2 0,-5 6 0,6-4 0,-2 8 0,2-8 0,-4 2 0,5 7 0,-3-7 0,3 10 0,-8-12 0,3 3 0,-6-3 0,2-1 0,4-1 0,-2-1 0,3 1 0,-5 1 0,0-3 0,-2 11 0,2-10 0,0 6 0,-2-4 0,5 1 0,-2-1 0,1 4 0,-2-7 0,-3 3 0,0-4 0,0 4 0,0-3 0,0 3 0,0-4 0,0 3 0,0-1 0,0 5 0,0-2 0,0 0 0,-3-2 0,-1-3 0,-4 4 0,-3 1 0,-10-3 0,7 1 0,-10-6 0,12 0 0,-8 7 0,4-6 0,0 3 0,5-4 0,3-4 0,-3 0 0,0 0 0,-1 0 0,-7 0 0,10 0 0,-15 0 0,11 0 0,-3 0 0,2 0 0,6 0 0,-3 0 0,3 0 0,-3-4 0,0 0 0,-1 0 0,-3-3 0,7 3 0,-7-4 0,3-3 0,0 2 0,2-2 0,-1 0 0,-1 3 0,0-3 0,-3 0 0,3-1 0,-3-4 0,-5 4 0,7-3 0,-6 3 0,10-4 0,-10 3 0,9 2 0,-9 0 0,7-1 0,1 0 0,-9-8 0,11 11 0,-11-7 0,12 12 0,-3-3 0,-4 6 0,2-9 0,-4 8 0,3-5 0,6 7 0,-7 0 0,-1 0 0,3 0 0,-2 0 0,0 0 0,5 0 0,-5 4 0,11-4 0,1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1T19:50:43.803"/>
    </inkml:context>
    <inkml:brush xml:id="br0">
      <inkml:brushProperty name="width" value="0.05" units="cm"/>
      <inkml:brushProperty name="height" value="0.05" units="cm"/>
      <inkml:brushProperty name="color" value="#E71224"/>
    </inkml:brush>
  </inkml:definitions>
  <inkml:trace contextRef="#ctx0" brushRef="#br0">508 1 24575,'-11'7'0,"3"-4"0,-4 20 0,4-10 0,-4 11 0,3-4 0,-4 10 0,-4 7 0,6-5 0,-11 13 0,8-12 0,-5 13 0,5-14 0,-4 8 0,4-4 0,1-7 0,-10 20 0,12-24 0,-8 21 0,2-10 0,3-8 0,-8 6 0,9-8 0,-3 5 0,6 0 0,-11 0 0,10-6 0,-14 7 0,14-6 0,-6 1 0,5-3 0,3-3 0,-3 0 0,7-2 0,-2-7 0,3-1 0,-3-4 0,3-3 0,1-1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45406-0636-174E-815A-70E3765407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40209D-C488-9244-84D0-7D4529D1AA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DAF281-E7A6-F94A-9F2B-9A0446E8B194}"/>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5" name="Footer Placeholder 4">
            <a:extLst>
              <a:ext uri="{FF2B5EF4-FFF2-40B4-BE49-F238E27FC236}">
                <a16:creationId xmlns:a16="http://schemas.microsoft.com/office/drawing/2014/main" id="{E57A0E1B-E6ED-724E-8C49-9585AA507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67D58-CCE6-9841-86E7-3574FA354019}"/>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3852047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99A45-CF25-7F47-9C96-A6399C298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34E412-7D13-1944-81E2-BFD9A6BEDF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78413-2C93-6449-BA4E-BF1B723EF77A}"/>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5" name="Footer Placeholder 4">
            <a:extLst>
              <a:ext uri="{FF2B5EF4-FFF2-40B4-BE49-F238E27FC236}">
                <a16:creationId xmlns:a16="http://schemas.microsoft.com/office/drawing/2014/main" id="{C1D37157-3052-7E48-A355-AAFBA0288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44A99-EDA8-0941-994D-3F8375E9E52F}"/>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296520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F9CB36-F920-2743-BE90-C346106692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3F94B-4B9F-1C47-BAF3-22B69BF3C1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EFFDB-0309-1842-8E75-7E5B8119B9AA}"/>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5" name="Footer Placeholder 4">
            <a:extLst>
              <a:ext uri="{FF2B5EF4-FFF2-40B4-BE49-F238E27FC236}">
                <a16:creationId xmlns:a16="http://schemas.microsoft.com/office/drawing/2014/main" id="{2CFBD24D-9AA1-864F-BB01-F5E0D455F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5C17D-EDB3-5046-BCD7-28B6A1D058AE}"/>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961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135D-A110-7943-8430-C5296BF75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1CA995-AEB4-6B48-9220-C28B593C8B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09E7B-0F52-144E-A247-F961CD3748A6}"/>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5" name="Footer Placeholder 4">
            <a:extLst>
              <a:ext uri="{FF2B5EF4-FFF2-40B4-BE49-F238E27FC236}">
                <a16:creationId xmlns:a16="http://schemas.microsoft.com/office/drawing/2014/main" id="{C81EA0E5-ED37-9B41-AFC0-FC77DEE70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48C40-FD8B-FC4D-8EC6-70DBBBBB11FF}"/>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328513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E034-ED78-6E44-9624-DFC1284692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F7D369-502F-1C4B-85FF-75B98CD646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3060A-34F0-124E-95E2-AB452C6D2281}"/>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5" name="Footer Placeholder 4">
            <a:extLst>
              <a:ext uri="{FF2B5EF4-FFF2-40B4-BE49-F238E27FC236}">
                <a16:creationId xmlns:a16="http://schemas.microsoft.com/office/drawing/2014/main" id="{B83DDF06-E928-D344-9B74-A8F9CEC3B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4D95C-C63A-374F-8F1A-917482622B73}"/>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160450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380C-BBF8-5449-B472-D40A0961F1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FB0D41-F765-0345-805F-93C2E61775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46617A-873F-F641-92AC-37BE1389EB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8FE015-4FC2-294E-9A19-625DE1531B90}"/>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6" name="Footer Placeholder 5">
            <a:extLst>
              <a:ext uri="{FF2B5EF4-FFF2-40B4-BE49-F238E27FC236}">
                <a16:creationId xmlns:a16="http://schemas.microsoft.com/office/drawing/2014/main" id="{15F4E0C7-945B-EE49-8C3A-DE4ED44C7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23EB5-7D6E-FA47-A2E1-77FB3354BB64}"/>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151127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D22AD-027F-2746-AACB-5886890CAF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EFE1C6-E147-7845-B079-E11D5EEEE0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FA5630-9C28-6C4A-9BAA-BAA0F5CE4C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6EA0E1-67E5-E44D-A071-B69C4EA43A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E75265-5A46-6A44-9D24-059E246FCC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ADBC97-F843-BD49-839E-73518FB0B490}"/>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8" name="Footer Placeholder 7">
            <a:extLst>
              <a:ext uri="{FF2B5EF4-FFF2-40B4-BE49-F238E27FC236}">
                <a16:creationId xmlns:a16="http://schemas.microsoft.com/office/drawing/2014/main" id="{29C523D4-03FA-FE4A-BA32-24E9EDC381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28FC1F-1664-104E-87C4-19E307D98583}"/>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394077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5A53-C9EB-5745-B72C-D8F1827B9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DCCD3B-339B-AB4B-AE19-D1B73F8CEDF5}"/>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4" name="Footer Placeholder 3">
            <a:extLst>
              <a:ext uri="{FF2B5EF4-FFF2-40B4-BE49-F238E27FC236}">
                <a16:creationId xmlns:a16="http://schemas.microsoft.com/office/drawing/2014/main" id="{C5CDD119-A5D5-7E45-BD23-D691067D45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B4ED20-C9A2-0F41-9269-95FE5DB4CCDB}"/>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382430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55A2F5-B8FB-3A47-9556-5801C75A4125}"/>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3" name="Footer Placeholder 2">
            <a:extLst>
              <a:ext uri="{FF2B5EF4-FFF2-40B4-BE49-F238E27FC236}">
                <a16:creationId xmlns:a16="http://schemas.microsoft.com/office/drawing/2014/main" id="{67E0540E-7550-854D-8B97-6CA6A5E37D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CEAAE1-DF10-D64A-B488-F8FA4C6704C2}"/>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49618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3686-4BF2-0C41-86AC-0FCDA8ED3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7C8483-D857-2F42-B02A-521D1F6DD3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AED613-CBC7-EA42-A723-A9037A7BC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7CD7B2-DA8E-384C-B03A-C1FD63728DF1}"/>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6" name="Footer Placeholder 5">
            <a:extLst>
              <a:ext uri="{FF2B5EF4-FFF2-40B4-BE49-F238E27FC236}">
                <a16:creationId xmlns:a16="http://schemas.microsoft.com/office/drawing/2014/main" id="{4F93493B-CE7A-784B-B78D-8CFFE1E85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01B9D1-06B9-9845-AA07-ACE4BC75A623}"/>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351453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8F812-4409-1743-AD97-19477C1225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4958A-3969-084B-B7BE-2DB6FFF50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C7A697-7442-FD48-8F5A-B134F1E5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94065-5850-DE40-9AFF-0DAF01E932A4}"/>
              </a:ext>
            </a:extLst>
          </p:cNvPr>
          <p:cNvSpPr>
            <a:spLocks noGrp="1"/>
          </p:cNvSpPr>
          <p:nvPr>
            <p:ph type="dt" sz="half" idx="10"/>
          </p:nvPr>
        </p:nvSpPr>
        <p:spPr/>
        <p:txBody>
          <a:bodyPr/>
          <a:lstStyle/>
          <a:p>
            <a:fld id="{D29A4DA3-85DF-5C4D-84ED-7823D327D68E}" type="datetimeFigureOut">
              <a:rPr lang="en-US" smtClean="0"/>
              <a:t>9/12/21</a:t>
            </a:fld>
            <a:endParaRPr lang="en-US"/>
          </a:p>
        </p:txBody>
      </p:sp>
      <p:sp>
        <p:nvSpPr>
          <p:cNvPr id="6" name="Footer Placeholder 5">
            <a:extLst>
              <a:ext uri="{FF2B5EF4-FFF2-40B4-BE49-F238E27FC236}">
                <a16:creationId xmlns:a16="http://schemas.microsoft.com/office/drawing/2014/main" id="{2EDD81AA-81DD-C54F-A3EF-CA020B6A96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D5B61E-6AD6-6E4C-AC3B-B7D6FC8FDB42}"/>
              </a:ext>
            </a:extLst>
          </p:cNvPr>
          <p:cNvSpPr>
            <a:spLocks noGrp="1"/>
          </p:cNvSpPr>
          <p:nvPr>
            <p:ph type="sldNum" sz="quarter" idx="12"/>
          </p:nvPr>
        </p:nvSpPr>
        <p:spPr/>
        <p:txBody>
          <a:bodyPr/>
          <a:lstStyle/>
          <a:p>
            <a:fld id="{925BDC93-7247-7049-BE6A-E8773CAC2FB3}" type="slidenum">
              <a:rPr lang="en-US" smtClean="0"/>
              <a:t>‹#›</a:t>
            </a:fld>
            <a:endParaRPr lang="en-US"/>
          </a:p>
        </p:txBody>
      </p:sp>
    </p:spTree>
    <p:extLst>
      <p:ext uri="{BB962C8B-B14F-4D97-AF65-F5344CB8AC3E}">
        <p14:creationId xmlns:p14="http://schemas.microsoft.com/office/powerpoint/2010/main" val="264356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CEEC04-9F27-6044-AA54-CD7870F22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6E6E8-4FE0-534D-951E-81EF79BB51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BBCCB-B70C-0B44-B7A5-F1B371FEB9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A4DA3-85DF-5C4D-84ED-7823D327D68E}" type="datetimeFigureOut">
              <a:rPr lang="en-US" smtClean="0"/>
              <a:t>9/12/21</a:t>
            </a:fld>
            <a:endParaRPr lang="en-US"/>
          </a:p>
        </p:txBody>
      </p:sp>
      <p:sp>
        <p:nvSpPr>
          <p:cNvPr id="5" name="Footer Placeholder 4">
            <a:extLst>
              <a:ext uri="{FF2B5EF4-FFF2-40B4-BE49-F238E27FC236}">
                <a16:creationId xmlns:a16="http://schemas.microsoft.com/office/drawing/2014/main" id="{80E7326A-4B5A-414B-BB61-6BC89CAD0D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B614E3-6720-1C47-AD1E-8DD5D13C37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DC93-7247-7049-BE6A-E8773CAC2FB3}" type="slidenum">
              <a:rPr lang="en-US" smtClean="0"/>
              <a:t>‹#›</a:t>
            </a:fld>
            <a:endParaRPr lang="en-US"/>
          </a:p>
        </p:txBody>
      </p:sp>
    </p:spTree>
    <p:extLst>
      <p:ext uri="{BB962C8B-B14F-4D97-AF65-F5344CB8AC3E}">
        <p14:creationId xmlns:p14="http://schemas.microsoft.com/office/powerpoint/2010/main" val="2116802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98.png"/><Relationship Id="rId26" Type="http://schemas.openxmlformats.org/officeDocument/2006/relationships/image" Target="../media/image103.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107.png"/><Relationship Id="rId42" Type="http://schemas.openxmlformats.org/officeDocument/2006/relationships/image" Target="../media/image111.png"/><Relationship Id="rId7" Type="http://schemas.openxmlformats.org/officeDocument/2006/relationships/customXml" Target="../ink/ink3.xml"/><Relationship Id="rId2" Type="http://schemas.openxmlformats.org/officeDocument/2006/relationships/image" Target="../media/image15.jpg"/><Relationship Id="rId16" Type="http://schemas.openxmlformats.org/officeDocument/2006/relationships/image" Target="../media/image97.png"/><Relationship Id="rId20" Type="http://schemas.openxmlformats.org/officeDocument/2006/relationships/image" Target="../media/image99.png"/><Relationship Id="rId29" Type="http://schemas.openxmlformats.org/officeDocument/2006/relationships/customXml" Target="../ink/ink14.xml"/><Relationship Id="rId41" Type="http://schemas.openxmlformats.org/officeDocument/2006/relationships/customXml" Target="../ink/ink20.xm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customXml" Target="../ink/ink5.xml"/><Relationship Id="rId24" Type="http://schemas.openxmlformats.org/officeDocument/2006/relationships/image" Target="../media/image102.png"/><Relationship Id="rId32" Type="http://schemas.openxmlformats.org/officeDocument/2006/relationships/image" Target="../media/image106.png"/><Relationship Id="rId37" Type="http://schemas.openxmlformats.org/officeDocument/2006/relationships/customXml" Target="../ink/ink18.xml"/><Relationship Id="rId40" Type="http://schemas.openxmlformats.org/officeDocument/2006/relationships/image" Target="../media/image110.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04.png"/><Relationship Id="rId36" Type="http://schemas.openxmlformats.org/officeDocument/2006/relationships/image" Target="../media/image108.png"/><Relationship Id="rId10" Type="http://schemas.openxmlformats.org/officeDocument/2006/relationships/image" Target="../media/image94.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91.png"/><Relationship Id="rId9" Type="http://schemas.openxmlformats.org/officeDocument/2006/relationships/customXml" Target="../ink/ink4.xml"/><Relationship Id="rId14" Type="http://schemas.openxmlformats.org/officeDocument/2006/relationships/image" Target="../media/image96.png"/><Relationship Id="rId22" Type="http://schemas.openxmlformats.org/officeDocument/2006/relationships/image" Target="../media/image101.png"/><Relationship Id="rId27" Type="http://schemas.openxmlformats.org/officeDocument/2006/relationships/customXml" Target="../ink/ink13.xml"/><Relationship Id="rId30" Type="http://schemas.openxmlformats.org/officeDocument/2006/relationships/image" Target="../media/image105.png"/><Relationship Id="rId35" Type="http://schemas.openxmlformats.org/officeDocument/2006/relationships/customXml" Target="../ink/ink17.xml"/><Relationship Id="rId8" Type="http://schemas.openxmlformats.org/officeDocument/2006/relationships/image" Target="../media/image93.png"/><Relationship Id="rId3" Type="http://schemas.openxmlformats.org/officeDocument/2006/relationships/customXml" Target="../ink/ink1.xml"/><Relationship Id="rId12" Type="http://schemas.openxmlformats.org/officeDocument/2006/relationships/image" Target="../media/image95.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109.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ustomXml" Target="../ink/ink21.xml"/><Relationship Id="rId7" Type="http://schemas.openxmlformats.org/officeDocument/2006/relationships/customXml" Target="../ink/ink23.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customXml" Target="../ink/ink2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hyperlink" Target="http://www.shallyns.com/" TargetMode="External"/><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pinterest.com/pin/307089268342733473/" TargetMode="External"/><Relationship Id="rId7" Type="http://schemas.openxmlformats.org/officeDocument/2006/relationships/hyperlink" Target="https://sciencing.com/neutralize-food-coloring-water-5845152.html" TargetMode="External"/><Relationship Id="rId2" Type="http://schemas.openxmlformats.org/officeDocument/2006/relationships/hyperlink" Target="https://courses.lumenlearning.com/boundless-ap/chapter/overview-of-blood/" TargetMode="External"/><Relationship Id="rId1" Type="http://schemas.openxmlformats.org/officeDocument/2006/relationships/slideLayout" Target="../slideLayouts/slideLayout2.xml"/><Relationship Id="rId6" Type="http://schemas.openxmlformats.org/officeDocument/2006/relationships/hyperlink" Target="https://medlineplus.gov/genetics/understanding/basics/dna/" TargetMode="External"/><Relationship Id="rId5" Type="http://schemas.openxmlformats.org/officeDocument/2006/relationships/hyperlink" Target="https://medlineplus.gov/genetics/understanding/basics/cell/" TargetMode="External"/><Relationship Id="rId4" Type="http://schemas.openxmlformats.org/officeDocument/2006/relationships/hyperlink" Target="https://www.ck12.org/book/human-biology-lives-of-cells/section/3.1/"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ood, dish, different&#10;&#10;Description automatically generated">
            <a:extLst>
              <a:ext uri="{FF2B5EF4-FFF2-40B4-BE49-F238E27FC236}">
                <a16:creationId xmlns:a16="http://schemas.microsoft.com/office/drawing/2014/main" id="{B0755654-B846-F044-B8B7-C6F42EE1DA06}"/>
              </a:ext>
            </a:extLst>
          </p:cNvPr>
          <p:cNvPicPr>
            <a:picLocks noChangeAspect="1"/>
          </p:cNvPicPr>
          <p:nvPr/>
        </p:nvPicPr>
        <p:blipFill>
          <a:blip r:embed="rId2"/>
          <a:stretch>
            <a:fillRect/>
          </a:stretch>
        </p:blipFill>
        <p:spPr>
          <a:xfrm>
            <a:off x="1628931" y="429217"/>
            <a:ext cx="8934137" cy="5999566"/>
          </a:xfrm>
          <a:prstGeom prst="rect">
            <a:avLst/>
          </a:prstGeom>
        </p:spPr>
      </p:pic>
      <p:sp>
        <p:nvSpPr>
          <p:cNvPr id="6" name="TextBox 5">
            <a:extLst>
              <a:ext uri="{FF2B5EF4-FFF2-40B4-BE49-F238E27FC236}">
                <a16:creationId xmlns:a16="http://schemas.microsoft.com/office/drawing/2014/main" id="{27FCA04A-D0BB-ED45-A50F-AF17C586AA02}"/>
              </a:ext>
            </a:extLst>
          </p:cNvPr>
          <p:cNvSpPr txBox="1"/>
          <p:nvPr/>
        </p:nvSpPr>
        <p:spPr>
          <a:xfrm>
            <a:off x="4113084" y="2904119"/>
            <a:ext cx="3777521" cy="1569660"/>
          </a:xfrm>
          <a:prstGeom prst="rect">
            <a:avLst/>
          </a:prstGeom>
          <a:noFill/>
        </p:spPr>
        <p:txBody>
          <a:bodyPr wrap="square" rtlCol="0">
            <a:spAutoFit/>
          </a:bodyPr>
          <a:lstStyle/>
          <a:p>
            <a:pPr algn="ctr"/>
            <a:r>
              <a:rPr lang="en-US" sz="4800" b="1" dirty="0">
                <a:solidFill>
                  <a:schemeClr val="bg1"/>
                </a:solidFill>
              </a:rPr>
              <a:t>Individualized Nutrition</a:t>
            </a:r>
            <a:endParaRPr lang="en-US" sz="4800" dirty="0">
              <a:solidFill>
                <a:schemeClr val="bg1"/>
              </a:solidFill>
            </a:endParaRPr>
          </a:p>
        </p:txBody>
      </p:sp>
      <p:sp>
        <p:nvSpPr>
          <p:cNvPr id="7" name="TextBox 6">
            <a:extLst>
              <a:ext uri="{FF2B5EF4-FFF2-40B4-BE49-F238E27FC236}">
                <a16:creationId xmlns:a16="http://schemas.microsoft.com/office/drawing/2014/main" id="{A7BED999-4430-D041-8B21-8C1B718562F7}"/>
              </a:ext>
            </a:extLst>
          </p:cNvPr>
          <p:cNvSpPr txBox="1"/>
          <p:nvPr/>
        </p:nvSpPr>
        <p:spPr>
          <a:xfrm>
            <a:off x="3866920" y="4473779"/>
            <a:ext cx="3316078" cy="707886"/>
          </a:xfrm>
          <a:prstGeom prst="rect">
            <a:avLst/>
          </a:prstGeom>
          <a:noFill/>
        </p:spPr>
        <p:txBody>
          <a:bodyPr wrap="square" rtlCol="0">
            <a:spAutoFit/>
          </a:bodyPr>
          <a:lstStyle/>
          <a:p>
            <a:r>
              <a:rPr lang="en-US" sz="2000" dirty="0">
                <a:solidFill>
                  <a:schemeClr val="bg1"/>
                </a:solidFill>
              </a:rPr>
              <a:t>Presented By: </a:t>
            </a:r>
          </a:p>
          <a:p>
            <a:r>
              <a:rPr lang="en-US" sz="2000" dirty="0" err="1">
                <a:solidFill>
                  <a:schemeClr val="bg1"/>
                </a:solidFill>
              </a:rPr>
              <a:t>Shallyn’s</a:t>
            </a:r>
            <a:r>
              <a:rPr lang="en-US" sz="2000" dirty="0">
                <a:solidFill>
                  <a:schemeClr val="bg1"/>
                </a:solidFill>
              </a:rPr>
              <a:t> Wellness Services</a:t>
            </a:r>
          </a:p>
        </p:txBody>
      </p:sp>
    </p:spTree>
    <p:extLst>
      <p:ext uri="{BB962C8B-B14F-4D97-AF65-F5344CB8AC3E}">
        <p14:creationId xmlns:p14="http://schemas.microsoft.com/office/powerpoint/2010/main" val="3578332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3715-55B0-FB49-B812-A21C13684E55}"/>
              </a:ext>
            </a:extLst>
          </p:cNvPr>
          <p:cNvSpPr>
            <a:spLocks noGrp="1"/>
          </p:cNvSpPr>
          <p:nvPr>
            <p:ph type="title"/>
          </p:nvPr>
        </p:nvSpPr>
        <p:spPr/>
        <p:txBody>
          <a:bodyPr/>
          <a:lstStyle/>
          <a:p>
            <a:r>
              <a:rPr lang="en-US" dirty="0"/>
              <a:t>Common Symptoms of Dirty Genes</a:t>
            </a:r>
          </a:p>
        </p:txBody>
      </p:sp>
      <p:sp>
        <p:nvSpPr>
          <p:cNvPr id="3" name="Content Placeholder 2">
            <a:extLst>
              <a:ext uri="{FF2B5EF4-FFF2-40B4-BE49-F238E27FC236}">
                <a16:creationId xmlns:a16="http://schemas.microsoft.com/office/drawing/2014/main" id="{8EA25E13-323C-194A-9178-4FCC5D5A91FC}"/>
              </a:ext>
            </a:extLst>
          </p:cNvPr>
          <p:cNvSpPr>
            <a:spLocks noGrp="1"/>
          </p:cNvSpPr>
          <p:nvPr>
            <p:ph idx="1"/>
          </p:nvPr>
        </p:nvSpPr>
        <p:spPr/>
        <p:txBody>
          <a:bodyPr numCol="2">
            <a:normAutofit/>
          </a:bodyPr>
          <a:lstStyle/>
          <a:p>
            <a:r>
              <a:rPr lang="en-US" b="1" dirty="0"/>
              <a:t>Aching Joints/muscles</a:t>
            </a:r>
          </a:p>
          <a:p>
            <a:r>
              <a:rPr lang="en-US" dirty="0"/>
              <a:t>Acid Reflux/heartburn</a:t>
            </a:r>
          </a:p>
          <a:p>
            <a:r>
              <a:rPr lang="en-US" dirty="0"/>
              <a:t>Acne</a:t>
            </a:r>
          </a:p>
          <a:p>
            <a:r>
              <a:rPr lang="en-US" b="1" dirty="0"/>
              <a:t>Anger and aggression</a:t>
            </a:r>
          </a:p>
          <a:p>
            <a:r>
              <a:rPr lang="en-US" dirty="0"/>
              <a:t>Blood Sugar Spikes and crashes</a:t>
            </a:r>
          </a:p>
          <a:p>
            <a:r>
              <a:rPr lang="en-US" dirty="0"/>
              <a:t>Cold hands and feet</a:t>
            </a:r>
          </a:p>
          <a:p>
            <a:r>
              <a:rPr lang="en-US" dirty="0"/>
              <a:t>Bowel issues</a:t>
            </a:r>
          </a:p>
          <a:p>
            <a:r>
              <a:rPr lang="en-US" b="1" dirty="0"/>
              <a:t>Fibromyalgia</a:t>
            </a:r>
          </a:p>
          <a:p>
            <a:r>
              <a:rPr lang="en-US" b="1" dirty="0"/>
              <a:t>Food intolerance</a:t>
            </a:r>
          </a:p>
          <a:p>
            <a:r>
              <a:rPr lang="en-US" dirty="0"/>
              <a:t>Gas/bloating</a:t>
            </a:r>
          </a:p>
          <a:p>
            <a:r>
              <a:rPr lang="en-US" dirty="0"/>
              <a:t>Itchy skin</a:t>
            </a:r>
          </a:p>
          <a:p>
            <a:r>
              <a:rPr lang="en-US" dirty="0"/>
              <a:t>Obsessiveness</a:t>
            </a:r>
          </a:p>
          <a:p>
            <a:r>
              <a:rPr lang="en-US" dirty="0"/>
              <a:t>Overreactive startle reflex</a:t>
            </a:r>
          </a:p>
          <a:p>
            <a:r>
              <a:rPr lang="en-US" dirty="0"/>
              <a:t>Runny nose/congestion</a:t>
            </a:r>
          </a:p>
          <a:p>
            <a:r>
              <a:rPr lang="en-US" b="1" dirty="0"/>
              <a:t>Sweating</a:t>
            </a:r>
          </a:p>
          <a:p>
            <a:r>
              <a:rPr lang="en-US" dirty="0"/>
              <a:t>Workaholism</a:t>
            </a:r>
          </a:p>
        </p:txBody>
      </p:sp>
      <p:pic>
        <p:nvPicPr>
          <p:cNvPr id="5" name="Picture 4">
            <a:extLst>
              <a:ext uri="{FF2B5EF4-FFF2-40B4-BE49-F238E27FC236}">
                <a16:creationId xmlns:a16="http://schemas.microsoft.com/office/drawing/2014/main" id="{E635E138-DD7E-AC41-8059-445F1AE592B2}"/>
              </a:ext>
            </a:extLst>
          </p:cNvPr>
          <p:cNvPicPr>
            <a:picLocks noChangeAspect="1"/>
          </p:cNvPicPr>
          <p:nvPr/>
        </p:nvPicPr>
        <p:blipFill>
          <a:blip r:embed="rId2"/>
          <a:stretch>
            <a:fillRect/>
          </a:stretch>
        </p:blipFill>
        <p:spPr>
          <a:xfrm>
            <a:off x="8854448" y="1489732"/>
            <a:ext cx="3090558" cy="2083785"/>
          </a:xfrm>
          <a:prstGeom prst="rect">
            <a:avLst/>
          </a:prstGeom>
        </p:spPr>
      </p:pic>
    </p:spTree>
    <p:extLst>
      <p:ext uri="{BB962C8B-B14F-4D97-AF65-F5344CB8AC3E}">
        <p14:creationId xmlns:p14="http://schemas.microsoft.com/office/powerpoint/2010/main" val="3933145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46EC-B64B-9149-BFC4-A1B359FD36B2}"/>
              </a:ext>
            </a:extLst>
          </p:cNvPr>
          <p:cNvSpPr>
            <a:spLocks noGrp="1"/>
          </p:cNvSpPr>
          <p:nvPr>
            <p:ph type="title"/>
          </p:nvPr>
        </p:nvSpPr>
        <p:spPr>
          <a:xfrm>
            <a:off x="838200" y="2766218"/>
            <a:ext cx="10515600" cy="1325563"/>
          </a:xfrm>
        </p:spPr>
        <p:txBody>
          <a:bodyPr/>
          <a:lstStyle/>
          <a:p>
            <a:pPr algn="ctr"/>
            <a:r>
              <a:rPr lang="en-US" dirty="0"/>
              <a:t>Which Genes are Dirty?</a:t>
            </a:r>
            <a:br>
              <a:rPr lang="en-US" dirty="0"/>
            </a:br>
            <a:r>
              <a:rPr lang="en-US" dirty="0"/>
              <a:t>Dirty Genes Questionnaire</a:t>
            </a:r>
          </a:p>
        </p:txBody>
      </p:sp>
    </p:spTree>
    <p:extLst>
      <p:ext uri="{BB962C8B-B14F-4D97-AF65-F5344CB8AC3E}">
        <p14:creationId xmlns:p14="http://schemas.microsoft.com/office/powerpoint/2010/main" val="258607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84AD502E-AEB4-7E4D-BA18-55A43E08BDE2}"/>
              </a:ext>
            </a:extLst>
          </p:cNvPr>
          <p:cNvPicPr>
            <a:picLocks noChangeAspect="1"/>
          </p:cNvPicPr>
          <p:nvPr/>
        </p:nvPicPr>
        <p:blipFill>
          <a:blip r:embed="rId2"/>
          <a:stretch>
            <a:fillRect/>
          </a:stretch>
        </p:blipFill>
        <p:spPr>
          <a:xfrm>
            <a:off x="7130446" y="1521672"/>
            <a:ext cx="4777381" cy="372635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2" name="Arc 19">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B6E701-915F-6840-BA66-037A720EECEC}"/>
              </a:ext>
            </a:extLst>
          </p:cNvPr>
          <p:cNvSpPr>
            <a:spLocks noGrp="1"/>
          </p:cNvSpPr>
          <p:nvPr>
            <p:ph type="title"/>
          </p:nvPr>
        </p:nvSpPr>
        <p:spPr>
          <a:xfrm>
            <a:off x="838199" y="817537"/>
            <a:ext cx="5257800" cy="1325563"/>
          </a:xfrm>
        </p:spPr>
        <p:txBody>
          <a:bodyPr>
            <a:normAutofit/>
          </a:bodyPr>
          <a:lstStyle/>
          <a:p>
            <a:r>
              <a:rPr lang="en-US" sz="3600" b="1" i="1" dirty="0">
                <a:latin typeface="Aparajita" panose="020B0604020202020204" pitchFamily="34" charset="0"/>
                <a:cs typeface="Aparajita" panose="020B0604020202020204" pitchFamily="34" charset="0"/>
              </a:rPr>
              <a:t>Your genes are not your destiny!  </a:t>
            </a:r>
            <a:br>
              <a:rPr lang="en-US" sz="3600" b="1" i="1" dirty="0">
                <a:latin typeface="Aparajita" panose="020B0604020202020204" pitchFamily="34" charset="0"/>
                <a:cs typeface="Aparajita" panose="020B0604020202020204" pitchFamily="34" charset="0"/>
              </a:rPr>
            </a:br>
            <a:r>
              <a:rPr lang="en-US" sz="3600" b="1" i="1" dirty="0">
                <a:latin typeface="Aparajita" panose="020B0604020202020204" pitchFamily="34" charset="0"/>
                <a:cs typeface="Aparajita" panose="020B0604020202020204" pitchFamily="34" charset="0"/>
              </a:rPr>
              <a:t>How you take care of them is.</a:t>
            </a:r>
          </a:p>
        </p:txBody>
      </p:sp>
      <p:sp>
        <p:nvSpPr>
          <p:cNvPr id="4" name="Content Placeholder 3">
            <a:extLst>
              <a:ext uri="{FF2B5EF4-FFF2-40B4-BE49-F238E27FC236}">
                <a16:creationId xmlns:a16="http://schemas.microsoft.com/office/drawing/2014/main" id="{1398B7AA-35A8-DA4D-B2AF-4224450D354D}"/>
              </a:ext>
            </a:extLst>
          </p:cNvPr>
          <p:cNvSpPr>
            <a:spLocks noGrp="1"/>
          </p:cNvSpPr>
          <p:nvPr>
            <p:ph idx="1"/>
          </p:nvPr>
        </p:nvSpPr>
        <p:spPr>
          <a:xfrm>
            <a:off x="1212953" y="2329290"/>
            <a:ext cx="5257800" cy="2617537"/>
          </a:xfrm>
        </p:spPr>
        <p:txBody>
          <a:bodyPr>
            <a:normAutofit/>
          </a:bodyPr>
          <a:lstStyle/>
          <a:p>
            <a:pPr marL="285750" indent="-285750"/>
            <a:r>
              <a:rPr lang="en-US" dirty="0"/>
              <a:t>“Act Dirty” (genetic expression) </a:t>
            </a:r>
          </a:p>
          <a:p>
            <a:pPr marL="742950" lvl="1" indent="-285750"/>
            <a:r>
              <a:rPr lang="en-US" dirty="0"/>
              <a:t>Environment</a:t>
            </a:r>
          </a:p>
          <a:p>
            <a:pPr marL="742950" lvl="1" indent="-285750"/>
            <a:r>
              <a:rPr lang="en-US" dirty="0"/>
              <a:t>Diet</a:t>
            </a:r>
          </a:p>
          <a:p>
            <a:pPr marL="742950" lvl="1" indent="-285750"/>
            <a:r>
              <a:rPr lang="en-US" dirty="0"/>
              <a:t>Lifestyle</a:t>
            </a:r>
          </a:p>
          <a:p>
            <a:pPr marL="742950" lvl="1" indent="-285750"/>
            <a:r>
              <a:rPr lang="en-US" dirty="0"/>
              <a:t>Mindset</a:t>
            </a:r>
          </a:p>
          <a:p>
            <a:pPr marL="285750" indent="-285750"/>
            <a:r>
              <a:rPr lang="en-US" dirty="0"/>
              <a:t>“Born Dirty” (SNPs)</a:t>
            </a:r>
          </a:p>
          <a:p>
            <a:pPr marL="0" indent="0">
              <a:buNone/>
            </a:pPr>
            <a:endParaRPr lang="en-US" dirty="0"/>
          </a:p>
        </p:txBody>
      </p:sp>
    </p:spTree>
    <p:extLst>
      <p:ext uri="{BB962C8B-B14F-4D97-AF65-F5344CB8AC3E}">
        <p14:creationId xmlns:p14="http://schemas.microsoft.com/office/powerpoint/2010/main" val="1016214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E4926A16-AE0D-B04C-A895-E9DC7985E5E3}"/>
              </a:ext>
            </a:extLst>
          </p:cNvPr>
          <p:cNvPicPr>
            <a:picLocks noGrp="1" noChangeAspect="1"/>
          </p:cNvPicPr>
          <p:nvPr>
            <p:ph idx="1"/>
          </p:nvPr>
        </p:nvPicPr>
        <p:blipFill>
          <a:blip r:embed="rId2"/>
          <a:stretch>
            <a:fillRect/>
          </a:stretch>
        </p:blipFill>
        <p:spPr>
          <a:xfrm>
            <a:off x="3312826" y="241585"/>
            <a:ext cx="5516381" cy="6433099"/>
          </a:xfrm>
          <a:prstGeom prst="rect">
            <a:avLst/>
          </a:prstGeom>
        </p:spPr>
      </p:pic>
    </p:spTree>
    <p:extLst>
      <p:ext uri="{BB962C8B-B14F-4D97-AF65-F5344CB8AC3E}">
        <p14:creationId xmlns:p14="http://schemas.microsoft.com/office/powerpoint/2010/main" val="356772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696C-FA71-E14E-BA43-ADD356888AEE}"/>
              </a:ext>
            </a:extLst>
          </p:cNvPr>
          <p:cNvSpPr>
            <a:spLocks noGrp="1"/>
          </p:cNvSpPr>
          <p:nvPr>
            <p:ph type="title"/>
          </p:nvPr>
        </p:nvSpPr>
        <p:spPr/>
        <p:txBody>
          <a:bodyPr/>
          <a:lstStyle/>
          <a:p>
            <a:r>
              <a:rPr lang="en-US" dirty="0"/>
              <a:t>“Let Food be thy Medicine”</a:t>
            </a:r>
            <a:r>
              <a:rPr lang="en-US" sz="1800" dirty="0"/>
              <a:t>-Hippocrates</a:t>
            </a:r>
            <a:endParaRPr lang="en-US" dirty="0"/>
          </a:p>
        </p:txBody>
      </p:sp>
      <p:sp>
        <p:nvSpPr>
          <p:cNvPr id="3" name="Content Placeholder 2">
            <a:extLst>
              <a:ext uri="{FF2B5EF4-FFF2-40B4-BE49-F238E27FC236}">
                <a16:creationId xmlns:a16="http://schemas.microsoft.com/office/drawing/2014/main" id="{3931281D-1A4A-6640-9D14-36918EE11579}"/>
              </a:ext>
            </a:extLst>
          </p:cNvPr>
          <p:cNvSpPr>
            <a:spLocks noGrp="1"/>
          </p:cNvSpPr>
          <p:nvPr>
            <p:ph idx="1"/>
          </p:nvPr>
        </p:nvSpPr>
        <p:spPr/>
        <p:txBody>
          <a:bodyPr/>
          <a:lstStyle/>
          <a:p>
            <a:r>
              <a:rPr lang="en-US" dirty="0"/>
              <a:t>Animal Protein vs Plant Protein vs Game Protein</a:t>
            </a:r>
          </a:p>
          <a:p>
            <a:r>
              <a:rPr lang="en-US" dirty="0"/>
              <a:t>Dairy Source (sheep/goat)</a:t>
            </a:r>
          </a:p>
          <a:p>
            <a:r>
              <a:rPr lang="en-US" dirty="0"/>
              <a:t>Gluten</a:t>
            </a:r>
          </a:p>
          <a:p>
            <a:r>
              <a:rPr lang="en-US" dirty="0"/>
              <a:t>Sugar (5-carbon vs 6-carbon)</a:t>
            </a:r>
          </a:p>
          <a:p>
            <a:r>
              <a:rPr lang="en-US" dirty="0"/>
              <a:t>Fruit…when</a:t>
            </a:r>
          </a:p>
          <a:p>
            <a:r>
              <a:rPr lang="en-US" dirty="0"/>
              <a:t>Organic vs non-organic</a:t>
            </a:r>
          </a:p>
          <a:p>
            <a:r>
              <a:rPr lang="en-US" dirty="0"/>
              <a:t>Tea/Coffee/Alcohol</a:t>
            </a:r>
          </a:p>
          <a:p>
            <a:r>
              <a:rPr lang="en-US" dirty="0"/>
              <a:t>Herbs…immunity, cardiovascular protection</a:t>
            </a:r>
          </a:p>
        </p:txBody>
      </p:sp>
      <p:pic>
        <p:nvPicPr>
          <p:cNvPr id="5" name="Picture 4">
            <a:extLst>
              <a:ext uri="{FF2B5EF4-FFF2-40B4-BE49-F238E27FC236}">
                <a16:creationId xmlns:a16="http://schemas.microsoft.com/office/drawing/2014/main" id="{73A73360-EB2A-ED44-ABD2-F37292A9D063}"/>
              </a:ext>
            </a:extLst>
          </p:cNvPr>
          <p:cNvPicPr>
            <a:picLocks noChangeAspect="1"/>
          </p:cNvPicPr>
          <p:nvPr/>
        </p:nvPicPr>
        <p:blipFill>
          <a:blip r:embed="rId2"/>
          <a:stretch>
            <a:fillRect/>
          </a:stretch>
        </p:blipFill>
        <p:spPr>
          <a:xfrm>
            <a:off x="6664215" y="2452195"/>
            <a:ext cx="2857500" cy="2857500"/>
          </a:xfrm>
          <a:prstGeom prst="rect">
            <a:avLst/>
          </a:prstGeom>
        </p:spPr>
      </p:pic>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0873E3AE-31E8-9F4B-BD42-9ED574C89476}"/>
                  </a:ext>
                </a:extLst>
              </p14:cNvPr>
              <p14:cNvContentPartPr/>
              <p14:nvPr/>
            </p14:nvContentPartPr>
            <p14:xfrm>
              <a:off x="10416178" y="5552172"/>
              <a:ext cx="223560" cy="257040"/>
            </p14:xfrm>
          </p:contentPart>
        </mc:Choice>
        <mc:Fallback xmlns="">
          <p:pic>
            <p:nvPicPr>
              <p:cNvPr id="25" name="Ink 24">
                <a:extLst>
                  <a:ext uri="{FF2B5EF4-FFF2-40B4-BE49-F238E27FC236}">
                    <a16:creationId xmlns:a16="http://schemas.microsoft.com/office/drawing/2014/main" id="{0873E3AE-31E8-9F4B-BD42-9ED574C89476}"/>
                  </a:ext>
                </a:extLst>
              </p:cNvPr>
              <p:cNvPicPr/>
              <p:nvPr/>
            </p:nvPicPr>
            <p:blipFill>
              <a:blip r:embed="rId4"/>
              <a:stretch>
                <a:fillRect/>
              </a:stretch>
            </p:blipFill>
            <p:spPr>
              <a:xfrm>
                <a:off x="10407178" y="5543172"/>
                <a:ext cx="241200" cy="274680"/>
              </a:xfrm>
              <a:prstGeom prst="rect">
                <a:avLst/>
              </a:prstGeom>
            </p:spPr>
          </p:pic>
        </mc:Fallback>
      </mc:AlternateContent>
      <p:grpSp>
        <p:nvGrpSpPr>
          <p:cNvPr id="36" name="Group 35">
            <a:extLst>
              <a:ext uri="{FF2B5EF4-FFF2-40B4-BE49-F238E27FC236}">
                <a16:creationId xmlns:a16="http://schemas.microsoft.com/office/drawing/2014/main" id="{2414F993-9749-D44A-BC0A-620CE502603B}"/>
              </a:ext>
            </a:extLst>
          </p:cNvPr>
          <p:cNvGrpSpPr/>
          <p:nvPr/>
        </p:nvGrpSpPr>
        <p:grpSpPr>
          <a:xfrm>
            <a:off x="9441298" y="4250052"/>
            <a:ext cx="1707120" cy="2328120"/>
            <a:chOff x="9441298" y="4250052"/>
            <a:chExt cx="1707120" cy="2328120"/>
          </a:xfrm>
        </p:grpSpPr>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253B2CD-37D7-B14A-9556-45065691A8E7}"/>
                    </a:ext>
                  </a:extLst>
                </p14:cNvPr>
                <p14:cNvContentPartPr/>
                <p14:nvPr/>
              </p14:nvContentPartPr>
              <p14:xfrm>
                <a:off x="10032058" y="4336092"/>
                <a:ext cx="187560" cy="448200"/>
              </p14:xfrm>
            </p:contentPart>
          </mc:Choice>
          <mc:Fallback xmlns="">
            <p:pic>
              <p:nvPicPr>
                <p:cNvPr id="4" name="Ink 3">
                  <a:extLst>
                    <a:ext uri="{FF2B5EF4-FFF2-40B4-BE49-F238E27FC236}">
                      <a16:creationId xmlns:a16="http://schemas.microsoft.com/office/drawing/2014/main" id="{4253B2CD-37D7-B14A-9556-45065691A8E7}"/>
                    </a:ext>
                  </a:extLst>
                </p:cNvPr>
                <p:cNvPicPr/>
                <p:nvPr/>
              </p:nvPicPr>
              <p:blipFill>
                <a:blip r:embed="rId6"/>
                <a:stretch>
                  <a:fillRect/>
                </a:stretch>
              </p:blipFill>
              <p:spPr>
                <a:xfrm>
                  <a:off x="10023418" y="4327452"/>
                  <a:ext cx="205200" cy="46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2E462C9-7753-A14C-9EE5-937FB989461E}"/>
                    </a:ext>
                  </a:extLst>
                </p14:cNvPr>
                <p14:cNvContentPartPr/>
                <p14:nvPr/>
              </p14:nvContentPartPr>
              <p14:xfrm>
                <a:off x="9760618" y="4250052"/>
                <a:ext cx="681480" cy="661680"/>
              </p14:xfrm>
            </p:contentPart>
          </mc:Choice>
          <mc:Fallback xmlns="">
            <p:pic>
              <p:nvPicPr>
                <p:cNvPr id="6" name="Ink 5">
                  <a:extLst>
                    <a:ext uri="{FF2B5EF4-FFF2-40B4-BE49-F238E27FC236}">
                      <a16:creationId xmlns:a16="http://schemas.microsoft.com/office/drawing/2014/main" id="{32E462C9-7753-A14C-9EE5-937FB989461E}"/>
                    </a:ext>
                  </a:extLst>
                </p:cNvPr>
                <p:cNvPicPr/>
                <p:nvPr/>
              </p:nvPicPr>
              <p:blipFill>
                <a:blip r:embed="rId8"/>
                <a:stretch>
                  <a:fillRect/>
                </a:stretch>
              </p:blipFill>
              <p:spPr>
                <a:xfrm>
                  <a:off x="9751618" y="4241412"/>
                  <a:ext cx="699120" cy="679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1998854A-F896-A742-BE08-35F7D25F02FF}"/>
                    </a:ext>
                  </a:extLst>
                </p14:cNvPr>
                <p14:cNvContentPartPr/>
                <p14:nvPr/>
              </p14:nvContentPartPr>
              <p14:xfrm>
                <a:off x="10493938" y="4759812"/>
                <a:ext cx="103320" cy="338400"/>
              </p14:xfrm>
            </p:contentPart>
          </mc:Choice>
          <mc:Fallback xmlns="">
            <p:pic>
              <p:nvPicPr>
                <p:cNvPr id="8" name="Ink 7">
                  <a:extLst>
                    <a:ext uri="{FF2B5EF4-FFF2-40B4-BE49-F238E27FC236}">
                      <a16:creationId xmlns:a16="http://schemas.microsoft.com/office/drawing/2014/main" id="{1998854A-F896-A742-BE08-35F7D25F02FF}"/>
                    </a:ext>
                  </a:extLst>
                </p:cNvPr>
                <p:cNvPicPr/>
                <p:nvPr/>
              </p:nvPicPr>
              <p:blipFill>
                <a:blip r:embed="rId10"/>
                <a:stretch>
                  <a:fillRect/>
                </a:stretch>
              </p:blipFill>
              <p:spPr>
                <a:xfrm>
                  <a:off x="10485298" y="4750812"/>
                  <a:ext cx="12096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4D879377-3258-C345-9847-64EE99DD3DAB}"/>
                    </a:ext>
                  </a:extLst>
                </p14:cNvPr>
                <p14:cNvContentPartPr/>
                <p14:nvPr/>
              </p14:nvContentPartPr>
              <p14:xfrm>
                <a:off x="10652338" y="4934412"/>
                <a:ext cx="96480" cy="166320"/>
              </p14:xfrm>
            </p:contentPart>
          </mc:Choice>
          <mc:Fallback xmlns="">
            <p:pic>
              <p:nvPicPr>
                <p:cNvPr id="10" name="Ink 9">
                  <a:extLst>
                    <a:ext uri="{FF2B5EF4-FFF2-40B4-BE49-F238E27FC236}">
                      <a16:creationId xmlns:a16="http://schemas.microsoft.com/office/drawing/2014/main" id="{4D879377-3258-C345-9847-64EE99DD3DAB}"/>
                    </a:ext>
                  </a:extLst>
                </p:cNvPr>
                <p:cNvPicPr/>
                <p:nvPr/>
              </p:nvPicPr>
              <p:blipFill>
                <a:blip r:embed="rId12"/>
                <a:stretch>
                  <a:fillRect/>
                </a:stretch>
              </p:blipFill>
              <p:spPr>
                <a:xfrm>
                  <a:off x="10643338" y="4925412"/>
                  <a:ext cx="11412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742A3B3A-D78F-554E-93D7-E55F2BA06E57}"/>
                    </a:ext>
                  </a:extLst>
                </p14:cNvPr>
                <p14:cNvContentPartPr/>
                <p14:nvPr/>
              </p14:nvContentPartPr>
              <p14:xfrm>
                <a:off x="10803898" y="5067972"/>
                <a:ext cx="78840" cy="151200"/>
              </p14:xfrm>
            </p:contentPart>
          </mc:Choice>
          <mc:Fallback xmlns="">
            <p:pic>
              <p:nvPicPr>
                <p:cNvPr id="12" name="Ink 11">
                  <a:extLst>
                    <a:ext uri="{FF2B5EF4-FFF2-40B4-BE49-F238E27FC236}">
                      <a16:creationId xmlns:a16="http://schemas.microsoft.com/office/drawing/2014/main" id="{742A3B3A-D78F-554E-93D7-E55F2BA06E57}"/>
                    </a:ext>
                  </a:extLst>
                </p:cNvPr>
                <p:cNvPicPr/>
                <p:nvPr/>
              </p:nvPicPr>
              <p:blipFill>
                <a:blip r:embed="rId14"/>
                <a:stretch>
                  <a:fillRect/>
                </a:stretch>
              </p:blipFill>
              <p:spPr>
                <a:xfrm>
                  <a:off x="10795258" y="5058972"/>
                  <a:ext cx="9648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A890216F-968C-8F47-9631-AA92CEB52BF5}"/>
                    </a:ext>
                  </a:extLst>
                </p14:cNvPr>
                <p14:cNvContentPartPr/>
                <p14:nvPr/>
              </p14:nvContentPartPr>
              <p14:xfrm>
                <a:off x="10953658" y="5132052"/>
                <a:ext cx="32760" cy="190800"/>
              </p14:xfrm>
            </p:contentPart>
          </mc:Choice>
          <mc:Fallback xmlns="">
            <p:pic>
              <p:nvPicPr>
                <p:cNvPr id="14" name="Ink 13">
                  <a:extLst>
                    <a:ext uri="{FF2B5EF4-FFF2-40B4-BE49-F238E27FC236}">
                      <a16:creationId xmlns:a16="http://schemas.microsoft.com/office/drawing/2014/main" id="{A890216F-968C-8F47-9631-AA92CEB52BF5}"/>
                    </a:ext>
                  </a:extLst>
                </p:cNvPr>
                <p:cNvPicPr/>
                <p:nvPr/>
              </p:nvPicPr>
              <p:blipFill>
                <a:blip r:embed="rId16"/>
                <a:stretch>
                  <a:fillRect/>
                </a:stretch>
              </p:blipFill>
              <p:spPr>
                <a:xfrm>
                  <a:off x="10945018" y="5123052"/>
                  <a:ext cx="504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40DC2737-DD66-8D49-8DF5-534E47EDBC05}"/>
                    </a:ext>
                  </a:extLst>
                </p14:cNvPr>
                <p14:cNvContentPartPr/>
                <p14:nvPr/>
              </p14:nvContentPartPr>
              <p14:xfrm>
                <a:off x="10831258" y="5125572"/>
                <a:ext cx="317160" cy="288720"/>
              </p14:xfrm>
            </p:contentPart>
          </mc:Choice>
          <mc:Fallback xmlns="">
            <p:pic>
              <p:nvPicPr>
                <p:cNvPr id="16" name="Ink 15">
                  <a:extLst>
                    <a:ext uri="{FF2B5EF4-FFF2-40B4-BE49-F238E27FC236}">
                      <a16:creationId xmlns:a16="http://schemas.microsoft.com/office/drawing/2014/main" id="{40DC2737-DD66-8D49-8DF5-534E47EDBC05}"/>
                    </a:ext>
                  </a:extLst>
                </p:cNvPr>
                <p:cNvPicPr/>
                <p:nvPr/>
              </p:nvPicPr>
              <p:blipFill>
                <a:blip r:embed="rId18"/>
                <a:stretch>
                  <a:fillRect/>
                </a:stretch>
              </p:blipFill>
              <p:spPr>
                <a:xfrm>
                  <a:off x="10822618" y="5116932"/>
                  <a:ext cx="33480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19B08D5A-1C6B-F94A-B6FA-DDBAAE8151D4}"/>
                    </a:ext>
                  </a:extLst>
                </p14:cNvPr>
                <p14:cNvContentPartPr/>
                <p14:nvPr/>
              </p14:nvContentPartPr>
              <p14:xfrm>
                <a:off x="9679618" y="4984452"/>
                <a:ext cx="183240" cy="367200"/>
              </p14:xfrm>
            </p:contentPart>
          </mc:Choice>
          <mc:Fallback xmlns="">
            <p:pic>
              <p:nvPicPr>
                <p:cNvPr id="18" name="Ink 17">
                  <a:extLst>
                    <a:ext uri="{FF2B5EF4-FFF2-40B4-BE49-F238E27FC236}">
                      <a16:creationId xmlns:a16="http://schemas.microsoft.com/office/drawing/2014/main" id="{19B08D5A-1C6B-F94A-B6FA-DDBAAE8151D4}"/>
                    </a:ext>
                  </a:extLst>
                </p:cNvPr>
                <p:cNvPicPr/>
                <p:nvPr/>
              </p:nvPicPr>
              <p:blipFill>
                <a:blip r:embed="rId20"/>
                <a:stretch>
                  <a:fillRect/>
                </a:stretch>
              </p:blipFill>
              <p:spPr>
                <a:xfrm>
                  <a:off x="9670618" y="4975812"/>
                  <a:ext cx="20088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1BE915A2-8181-B14F-A756-6AFF62DCF55A}"/>
                    </a:ext>
                  </a:extLst>
                </p14:cNvPr>
                <p14:cNvContentPartPr/>
                <p14:nvPr/>
              </p14:nvContentPartPr>
              <p14:xfrm>
                <a:off x="9673138" y="4929012"/>
                <a:ext cx="595440" cy="190080"/>
              </p14:xfrm>
            </p:contentPart>
          </mc:Choice>
          <mc:Fallback xmlns="">
            <p:pic>
              <p:nvPicPr>
                <p:cNvPr id="19" name="Ink 18">
                  <a:extLst>
                    <a:ext uri="{FF2B5EF4-FFF2-40B4-BE49-F238E27FC236}">
                      <a16:creationId xmlns:a16="http://schemas.microsoft.com/office/drawing/2014/main" id="{1BE915A2-8181-B14F-A756-6AFF62DCF55A}"/>
                    </a:ext>
                  </a:extLst>
                </p:cNvPr>
                <p:cNvPicPr/>
                <p:nvPr/>
              </p:nvPicPr>
              <p:blipFill>
                <a:blip r:embed="rId22"/>
                <a:stretch>
                  <a:fillRect/>
                </a:stretch>
              </p:blipFill>
              <p:spPr>
                <a:xfrm>
                  <a:off x="9664138" y="4920012"/>
                  <a:ext cx="6130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FF6DB95F-FFD1-174B-B918-1EE995129955}"/>
                    </a:ext>
                  </a:extLst>
                </p14:cNvPr>
                <p14:cNvContentPartPr/>
                <p14:nvPr/>
              </p14:nvContentPartPr>
              <p14:xfrm>
                <a:off x="9528058" y="5240772"/>
                <a:ext cx="509400" cy="518760"/>
              </p14:xfrm>
            </p:contentPart>
          </mc:Choice>
          <mc:Fallback xmlns="">
            <p:pic>
              <p:nvPicPr>
                <p:cNvPr id="21" name="Ink 20">
                  <a:extLst>
                    <a:ext uri="{FF2B5EF4-FFF2-40B4-BE49-F238E27FC236}">
                      <a16:creationId xmlns:a16="http://schemas.microsoft.com/office/drawing/2014/main" id="{FF6DB95F-FFD1-174B-B918-1EE995129955}"/>
                    </a:ext>
                  </a:extLst>
                </p:cNvPr>
                <p:cNvPicPr/>
                <p:nvPr/>
              </p:nvPicPr>
              <p:blipFill>
                <a:blip r:embed="rId24"/>
                <a:stretch>
                  <a:fillRect/>
                </a:stretch>
              </p:blipFill>
              <p:spPr>
                <a:xfrm>
                  <a:off x="9519418" y="5232132"/>
                  <a:ext cx="527040" cy="536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E86A6D6C-1A12-F84D-95C9-C720DF71298E}"/>
                    </a:ext>
                  </a:extLst>
                </p14:cNvPr>
                <p14:cNvContentPartPr/>
                <p14:nvPr/>
              </p14:nvContentPartPr>
              <p14:xfrm>
                <a:off x="10171018" y="5405652"/>
                <a:ext cx="204120" cy="277920"/>
              </p14:xfrm>
            </p:contentPart>
          </mc:Choice>
          <mc:Fallback xmlns="">
            <p:pic>
              <p:nvPicPr>
                <p:cNvPr id="23" name="Ink 22">
                  <a:extLst>
                    <a:ext uri="{FF2B5EF4-FFF2-40B4-BE49-F238E27FC236}">
                      <a16:creationId xmlns:a16="http://schemas.microsoft.com/office/drawing/2014/main" id="{E86A6D6C-1A12-F84D-95C9-C720DF71298E}"/>
                    </a:ext>
                  </a:extLst>
                </p:cNvPr>
                <p:cNvPicPr/>
                <p:nvPr/>
              </p:nvPicPr>
              <p:blipFill>
                <a:blip r:embed="rId26"/>
                <a:stretch>
                  <a:fillRect/>
                </a:stretch>
              </p:blipFill>
              <p:spPr>
                <a:xfrm>
                  <a:off x="10162018" y="5396652"/>
                  <a:ext cx="22176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id="{02FFA775-A80F-B44A-8E1B-A4E4DEE0A36E}"/>
                    </a:ext>
                  </a:extLst>
                </p14:cNvPr>
                <p14:cNvContentPartPr/>
                <p14:nvPr/>
              </p14:nvContentPartPr>
              <p14:xfrm>
                <a:off x="9441298" y="5536692"/>
                <a:ext cx="523080" cy="622440"/>
              </p14:xfrm>
            </p:contentPart>
          </mc:Choice>
          <mc:Fallback xmlns="">
            <p:pic>
              <p:nvPicPr>
                <p:cNvPr id="26" name="Ink 25">
                  <a:extLst>
                    <a:ext uri="{FF2B5EF4-FFF2-40B4-BE49-F238E27FC236}">
                      <a16:creationId xmlns:a16="http://schemas.microsoft.com/office/drawing/2014/main" id="{02FFA775-A80F-B44A-8E1B-A4E4DEE0A36E}"/>
                    </a:ext>
                  </a:extLst>
                </p:cNvPr>
                <p:cNvPicPr/>
                <p:nvPr/>
              </p:nvPicPr>
              <p:blipFill>
                <a:blip r:embed="rId28"/>
                <a:stretch>
                  <a:fillRect/>
                </a:stretch>
              </p:blipFill>
              <p:spPr>
                <a:xfrm>
                  <a:off x="9432298" y="5528052"/>
                  <a:ext cx="540720" cy="640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id="{864B8924-D99C-BD44-84AA-466AEFBB404B}"/>
                    </a:ext>
                  </a:extLst>
                </p14:cNvPr>
                <p14:cNvContentPartPr/>
                <p14:nvPr/>
              </p14:nvContentPartPr>
              <p14:xfrm>
                <a:off x="10053298" y="5997492"/>
                <a:ext cx="189000" cy="212760"/>
              </p14:xfrm>
            </p:contentPart>
          </mc:Choice>
          <mc:Fallback xmlns="">
            <p:pic>
              <p:nvPicPr>
                <p:cNvPr id="28" name="Ink 27">
                  <a:extLst>
                    <a:ext uri="{FF2B5EF4-FFF2-40B4-BE49-F238E27FC236}">
                      <a16:creationId xmlns:a16="http://schemas.microsoft.com/office/drawing/2014/main" id="{864B8924-D99C-BD44-84AA-466AEFBB404B}"/>
                    </a:ext>
                  </a:extLst>
                </p:cNvPr>
                <p:cNvPicPr/>
                <p:nvPr/>
              </p:nvPicPr>
              <p:blipFill>
                <a:blip r:embed="rId30"/>
                <a:stretch>
                  <a:fillRect/>
                </a:stretch>
              </p:blipFill>
              <p:spPr>
                <a:xfrm>
                  <a:off x="10044298" y="5988492"/>
                  <a:ext cx="2066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0" name="Ink 29">
                  <a:extLst>
                    <a:ext uri="{FF2B5EF4-FFF2-40B4-BE49-F238E27FC236}">
                      <a16:creationId xmlns:a16="http://schemas.microsoft.com/office/drawing/2014/main" id="{D4959CDE-6E03-9144-93E6-94BEA84807CB}"/>
                    </a:ext>
                  </a:extLst>
                </p14:cNvPr>
                <p14:cNvContentPartPr/>
                <p14:nvPr/>
              </p14:nvContentPartPr>
              <p14:xfrm>
                <a:off x="10334818" y="5952852"/>
                <a:ext cx="98280" cy="364320"/>
              </p14:xfrm>
            </p:contentPart>
          </mc:Choice>
          <mc:Fallback xmlns="">
            <p:pic>
              <p:nvPicPr>
                <p:cNvPr id="30" name="Ink 29">
                  <a:extLst>
                    <a:ext uri="{FF2B5EF4-FFF2-40B4-BE49-F238E27FC236}">
                      <a16:creationId xmlns:a16="http://schemas.microsoft.com/office/drawing/2014/main" id="{D4959CDE-6E03-9144-93E6-94BEA84807CB}"/>
                    </a:ext>
                  </a:extLst>
                </p:cNvPr>
                <p:cNvPicPr/>
                <p:nvPr/>
              </p:nvPicPr>
              <p:blipFill>
                <a:blip r:embed="rId32"/>
                <a:stretch>
                  <a:fillRect/>
                </a:stretch>
              </p:blipFill>
              <p:spPr>
                <a:xfrm>
                  <a:off x="10325818" y="5943852"/>
                  <a:ext cx="11592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1" name="Ink 30">
                  <a:extLst>
                    <a:ext uri="{FF2B5EF4-FFF2-40B4-BE49-F238E27FC236}">
                      <a16:creationId xmlns:a16="http://schemas.microsoft.com/office/drawing/2014/main" id="{3D31E1B7-96CB-1844-AC4D-631533874C67}"/>
                    </a:ext>
                  </a:extLst>
                </p14:cNvPr>
                <p14:cNvContentPartPr/>
                <p14:nvPr/>
              </p14:nvContentPartPr>
              <p14:xfrm>
                <a:off x="10288378" y="6122052"/>
                <a:ext cx="211680" cy="74880"/>
              </p14:xfrm>
            </p:contentPart>
          </mc:Choice>
          <mc:Fallback xmlns="">
            <p:pic>
              <p:nvPicPr>
                <p:cNvPr id="31" name="Ink 30">
                  <a:extLst>
                    <a:ext uri="{FF2B5EF4-FFF2-40B4-BE49-F238E27FC236}">
                      <a16:creationId xmlns:a16="http://schemas.microsoft.com/office/drawing/2014/main" id="{3D31E1B7-96CB-1844-AC4D-631533874C67}"/>
                    </a:ext>
                  </a:extLst>
                </p:cNvPr>
                <p:cNvPicPr/>
                <p:nvPr/>
              </p:nvPicPr>
              <p:blipFill>
                <a:blip r:embed="rId34"/>
                <a:stretch>
                  <a:fillRect/>
                </a:stretch>
              </p:blipFill>
              <p:spPr>
                <a:xfrm>
                  <a:off x="10279378" y="6113052"/>
                  <a:ext cx="2293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3" name="Ink 32">
                  <a:extLst>
                    <a:ext uri="{FF2B5EF4-FFF2-40B4-BE49-F238E27FC236}">
                      <a16:creationId xmlns:a16="http://schemas.microsoft.com/office/drawing/2014/main" id="{AEC2574F-0A53-F146-A750-4CCBDF978F7D}"/>
                    </a:ext>
                  </a:extLst>
                </p14:cNvPr>
                <p14:cNvContentPartPr/>
                <p14:nvPr/>
              </p14:nvContentPartPr>
              <p14:xfrm>
                <a:off x="10450738" y="6257052"/>
                <a:ext cx="170280" cy="180720"/>
              </p14:xfrm>
            </p:contentPart>
          </mc:Choice>
          <mc:Fallback xmlns="">
            <p:pic>
              <p:nvPicPr>
                <p:cNvPr id="33" name="Ink 32">
                  <a:extLst>
                    <a:ext uri="{FF2B5EF4-FFF2-40B4-BE49-F238E27FC236}">
                      <a16:creationId xmlns:a16="http://schemas.microsoft.com/office/drawing/2014/main" id="{AEC2574F-0A53-F146-A750-4CCBDF978F7D}"/>
                    </a:ext>
                  </a:extLst>
                </p:cNvPr>
                <p:cNvPicPr/>
                <p:nvPr/>
              </p:nvPicPr>
              <p:blipFill>
                <a:blip r:embed="rId36"/>
                <a:stretch>
                  <a:fillRect/>
                </a:stretch>
              </p:blipFill>
              <p:spPr>
                <a:xfrm>
                  <a:off x="10442098" y="6248052"/>
                  <a:ext cx="18792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5" name="Ink 34">
                  <a:extLst>
                    <a:ext uri="{FF2B5EF4-FFF2-40B4-BE49-F238E27FC236}">
                      <a16:creationId xmlns:a16="http://schemas.microsoft.com/office/drawing/2014/main" id="{D1D3C3E6-2EC2-BE48-8DD1-61A55CE1A23A}"/>
                    </a:ext>
                  </a:extLst>
                </p14:cNvPr>
                <p14:cNvContentPartPr/>
                <p14:nvPr/>
              </p14:nvContentPartPr>
              <p14:xfrm>
                <a:off x="10610218" y="6147252"/>
                <a:ext cx="172800" cy="430920"/>
              </p14:xfrm>
            </p:contentPart>
          </mc:Choice>
          <mc:Fallback xmlns="">
            <p:pic>
              <p:nvPicPr>
                <p:cNvPr id="35" name="Ink 34">
                  <a:extLst>
                    <a:ext uri="{FF2B5EF4-FFF2-40B4-BE49-F238E27FC236}">
                      <a16:creationId xmlns:a16="http://schemas.microsoft.com/office/drawing/2014/main" id="{D1D3C3E6-2EC2-BE48-8DD1-61A55CE1A23A}"/>
                    </a:ext>
                  </a:extLst>
                </p:cNvPr>
                <p:cNvPicPr/>
                <p:nvPr/>
              </p:nvPicPr>
              <p:blipFill>
                <a:blip r:embed="rId38"/>
                <a:stretch>
                  <a:fillRect/>
                </a:stretch>
              </p:blipFill>
              <p:spPr>
                <a:xfrm>
                  <a:off x="10601218" y="6138252"/>
                  <a:ext cx="190440" cy="448560"/>
                </a:xfrm>
                <a:prstGeom prst="rect">
                  <a:avLst/>
                </a:prstGeom>
              </p:spPr>
            </p:pic>
          </mc:Fallback>
        </mc:AlternateContent>
      </p:grpSp>
      <p:grpSp>
        <p:nvGrpSpPr>
          <p:cNvPr id="39" name="Group 38">
            <a:extLst>
              <a:ext uri="{FF2B5EF4-FFF2-40B4-BE49-F238E27FC236}">
                <a16:creationId xmlns:a16="http://schemas.microsoft.com/office/drawing/2014/main" id="{602FDFF4-FC9C-914B-82FD-0023414C8B5C}"/>
              </a:ext>
            </a:extLst>
          </p:cNvPr>
          <p:cNvGrpSpPr/>
          <p:nvPr/>
        </p:nvGrpSpPr>
        <p:grpSpPr>
          <a:xfrm>
            <a:off x="10943218" y="6284412"/>
            <a:ext cx="294120" cy="245880"/>
            <a:chOff x="10943218" y="6284412"/>
            <a:chExt cx="294120" cy="245880"/>
          </a:xfrm>
        </p:grpSpPr>
        <mc:AlternateContent xmlns:mc="http://schemas.openxmlformats.org/markup-compatibility/2006" xmlns:p14="http://schemas.microsoft.com/office/powerpoint/2010/main">
          <mc:Choice Requires="p14">
            <p:contentPart p14:bwMode="auto" r:id="rId39">
              <p14:nvContentPartPr>
                <p14:cNvPr id="37" name="Ink 36">
                  <a:extLst>
                    <a:ext uri="{FF2B5EF4-FFF2-40B4-BE49-F238E27FC236}">
                      <a16:creationId xmlns:a16="http://schemas.microsoft.com/office/drawing/2014/main" id="{51365B76-E432-5348-8A80-3DC9C1FCBD30}"/>
                    </a:ext>
                  </a:extLst>
                </p14:cNvPr>
                <p14:cNvContentPartPr/>
                <p14:nvPr/>
              </p14:nvContentPartPr>
              <p14:xfrm>
                <a:off x="11023138" y="6284412"/>
                <a:ext cx="100440" cy="245880"/>
              </p14:xfrm>
            </p:contentPart>
          </mc:Choice>
          <mc:Fallback xmlns="">
            <p:pic>
              <p:nvPicPr>
                <p:cNvPr id="37" name="Ink 36">
                  <a:extLst>
                    <a:ext uri="{FF2B5EF4-FFF2-40B4-BE49-F238E27FC236}">
                      <a16:creationId xmlns:a16="http://schemas.microsoft.com/office/drawing/2014/main" id="{51365B76-E432-5348-8A80-3DC9C1FCBD30}"/>
                    </a:ext>
                  </a:extLst>
                </p:cNvPr>
                <p:cNvPicPr/>
                <p:nvPr/>
              </p:nvPicPr>
              <p:blipFill>
                <a:blip r:embed="rId40"/>
                <a:stretch>
                  <a:fillRect/>
                </a:stretch>
              </p:blipFill>
              <p:spPr>
                <a:xfrm>
                  <a:off x="11014138" y="6275772"/>
                  <a:ext cx="1180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8" name="Ink 37">
                  <a:extLst>
                    <a:ext uri="{FF2B5EF4-FFF2-40B4-BE49-F238E27FC236}">
                      <a16:creationId xmlns:a16="http://schemas.microsoft.com/office/drawing/2014/main" id="{5FA34D02-F14C-044B-B2A4-032387C1C891}"/>
                    </a:ext>
                  </a:extLst>
                </p14:cNvPr>
                <p14:cNvContentPartPr/>
                <p14:nvPr/>
              </p14:nvContentPartPr>
              <p14:xfrm>
                <a:off x="10943218" y="6352812"/>
                <a:ext cx="294120" cy="109440"/>
              </p14:xfrm>
            </p:contentPart>
          </mc:Choice>
          <mc:Fallback xmlns="">
            <p:pic>
              <p:nvPicPr>
                <p:cNvPr id="38" name="Ink 37">
                  <a:extLst>
                    <a:ext uri="{FF2B5EF4-FFF2-40B4-BE49-F238E27FC236}">
                      <a16:creationId xmlns:a16="http://schemas.microsoft.com/office/drawing/2014/main" id="{5FA34D02-F14C-044B-B2A4-032387C1C891}"/>
                    </a:ext>
                  </a:extLst>
                </p:cNvPr>
                <p:cNvPicPr/>
                <p:nvPr/>
              </p:nvPicPr>
              <p:blipFill>
                <a:blip r:embed="rId42"/>
                <a:stretch>
                  <a:fillRect/>
                </a:stretch>
              </p:blipFill>
              <p:spPr>
                <a:xfrm>
                  <a:off x="10934218" y="6343812"/>
                  <a:ext cx="311760" cy="127080"/>
                </a:xfrm>
                <a:prstGeom prst="rect">
                  <a:avLst/>
                </a:prstGeom>
              </p:spPr>
            </p:pic>
          </mc:Fallback>
        </mc:AlternateContent>
      </p:grpSp>
    </p:spTree>
    <p:extLst>
      <p:ext uri="{BB962C8B-B14F-4D97-AF65-F5344CB8AC3E}">
        <p14:creationId xmlns:p14="http://schemas.microsoft.com/office/powerpoint/2010/main" val="936025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27BC-1FE6-AE41-A1B1-919AAB400919}"/>
              </a:ext>
            </a:extLst>
          </p:cNvPr>
          <p:cNvSpPr>
            <a:spLocks noGrp="1"/>
          </p:cNvSpPr>
          <p:nvPr>
            <p:ph type="title"/>
          </p:nvPr>
        </p:nvSpPr>
        <p:spPr>
          <a:xfrm>
            <a:off x="838200" y="475294"/>
            <a:ext cx="10515600" cy="1325563"/>
          </a:xfrm>
        </p:spPr>
        <p:txBody>
          <a:bodyPr/>
          <a:lstStyle/>
          <a:p>
            <a:pPr algn="ctr"/>
            <a:r>
              <a:rPr lang="en-US" dirty="0"/>
              <a:t>Organic Recommendations: “Dirty Dozen”</a:t>
            </a:r>
          </a:p>
        </p:txBody>
      </p:sp>
      <p:pic>
        <p:nvPicPr>
          <p:cNvPr id="5" name="Content Placeholder 4">
            <a:extLst>
              <a:ext uri="{FF2B5EF4-FFF2-40B4-BE49-F238E27FC236}">
                <a16:creationId xmlns:a16="http://schemas.microsoft.com/office/drawing/2014/main" id="{5498F3D1-AABB-E345-ADD5-DCCAD4E7DC26}"/>
              </a:ext>
            </a:extLst>
          </p:cNvPr>
          <p:cNvPicPr>
            <a:picLocks noGrp="1" noChangeAspect="1"/>
          </p:cNvPicPr>
          <p:nvPr>
            <p:ph idx="1"/>
          </p:nvPr>
        </p:nvPicPr>
        <p:blipFill>
          <a:blip r:embed="rId2"/>
          <a:stretch>
            <a:fillRect/>
          </a:stretch>
        </p:blipFill>
        <p:spPr>
          <a:xfrm>
            <a:off x="368422" y="1996117"/>
            <a:ext cx="5448699" cy="3374606"/>
          </a:xfrm>
        </p:spPr>
      </p:pic>
      <p:pic>
        <p:nvPicPr>
          <p:cNvPr id="7" name="Picture 6">
            <a:extLst>
              <a:ext uri="{FF2B5EF4-FFF2-40B4-BE49-F238E27FC236}">
                <a16:creationId xmlns:a16="http://schemas.microsoft.com/office/drawing/2014/main" id="{AC97F064-3BE8-7F4B-BF2B-2EF25A444405}"/>
              </a:ext>
            </a:extLst>
          </p:cNvPr>
          <p:cNvPicPr>
            <a:picLocks noChangeAspect="1"/>
          </p:cNvPicPr>
          <p:nvPr/>
        </p:nvPicPr>
        <p:blipFill>
          <a:blip r:embed="rId3"/>
          <a:stretch>
            <a:fillRect/>
          </a:stretch>
        </p:blipFill>
        <p:spPr>
          <a:xfrm>
            <a:off x="6374881" y="2492255"/>
            <a:ext cx="5536679" cy="3566189"/>
          </a:xfrm>
          <a:prstGeom prst="rect">
            <a:avLst/>
          </a:prstGeom>
        </p:spPr>
      </p:pic>
    </p:spTree>
    <p:extLst>
      <p:ext uri="{BB962C8B-B14F-4D97-AF65-F5344CB8AC3E}">
        <p14:creationId xmlns:p14="http://schemas.microsoft.com/office/powerpoint/2010/main" val="3406995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B142-F658-5544-9224-697F4E694B6E}"/>
              </a:ext>
            </a:extLst>
          </p:cNvPr>
          <p:cNvSpPr>
            <a:spLocks noGrp="1"/>
          </p:cNvSpPr>
          <p:nvPr>
            <p:ph type="title"/>
          </p:nvPr>
        </p:nvSpPr>
        <p:spPr/>
        <p:txBody>
          <a:bodyPr/>
          <a:lstStyle/>
          <a:p>
            <a:pPr algn="ctr"/>
            <a:r>
              <a:rPr lang="en-US" dirty="0"/>
              <a:t>Non-Organic Options: “Clean 15”</a:t>
            </a:r>
          </a:p>
        </p:txBody>
      </p:sp>
      <p:pic>
        <p:nvPicPr>
          <p:cNvPr id="5" name="Content Placeholder 4" descr="A collage of different fruits&#10;&#10;Description automatically generated with low confidence">
            <a:extLst>
              <a:ext uri="{FF2B5EF4-FFF2-40B4-BE49-F238E27FC236}">
                <a16:creationId xmlns:a16="http://schemas.microsoft.com/office/drawing/2014/main" id="{E5A20E63-71C5-8B41-8A72-6E47DB51DBD9}"/>
              </a:ext>
            </a:extLst>
          </p:cNvPr>
          <p:cNvPicPr>
            <a:picLocks noGrp="1" noChangeAspect="1"/>
          </p:cNvPicPr>
          <p:nvPr>
            <p:ph idx="1"/>
          </p:nvPr>
        </p:nvPicPr>
        <p:blipFill>
          <a:blip r:embed="rId2"/>
          <a:stretch>
            <a:fillRect/>
          </a:stretch>
        </p:blipFill>
        <p:spPr>
          <a:xfrm>
            <a:off x="661814" y="1476260"/>
            <a:ext cx="5305704" cy="3323594"/>
          </a:xfrm>
        </p:spPr>
      </p:pic>
      <p:pic>
        <p:nvPicPr>
          <p:cNvPr id="7" name="Picture 6">
            <a:extLst>
              <a:ext uri="{FF2B5EF4-FFF2-40B4-BE49-F238E27FC236}">
                <a16:creationId xmlns:a16="http://schemas.microsoft.com/office/drawing/2014/main" id="{6B616DFB-7372-664B-9D81-6118B044D47F}"/>
              </a:ext>
            </a:extLst>
          </p:cNvPr>
          <p:cNvPicPr>
            <a:picLocks noChangeAspect="1"/>
          </p:cNvPicPr>
          <p:nvPr/>
        </p:nvPicPr>
        <p:blipFill>
          <a:blip r:embed="rId3"/>
          <a:stretch>
            <a:fillRect/>
          </a:stretch>
        </p:blipFill>
        <p:spPr>
          <a:xfrm>
            <a:off x="5982623" y="1944943"/>
            <a:ext cx="5410197" cy="4312637"/>
          </a:xfrm>
          <a:prstGeom prst="rect">
            <a:avLst/>
          </a:prstGeom>
        </p:spPr>
      </p:pic>
    </p:spTree>
    <p:extLst>
      <p:ext uri="{BB962C8B-B14F-4D97-AF65-F5344CB8AC3E}">
        <p14:creationId xmlns:p14="http://schemas.microsoft.com/office/powerpoint/2010/main" val="2253764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lking on a bridge&#10;&#10;Description automatically generated with medium confidence">
            <a:extLst>
              <a:ext uri="{FF2B5EF4-FFF2-40B4-BE49-F238E27FC236}">
                <a16:creationId xmlns:a16="http://schemas.microsoft.com/office/drawing/2014/main" id="{B58508D3-B9E6-BB4B-88B7-4441794DBFDF}"/>
              </a:ext>
            </a:extLst>
          </p:cNvPr>
          <p:cNvPicPr>
            <a:picLocks noChangeAspect="1"/>
          </p:cNvPicPr>
          <p:nvPr/>
        </p:nvPicPr>
        <p:blipFill>
          <a:blip r:embed="rId2"/>
          <a:stretch>
            <a:fillRect/>
          </a:stretch>
        </p:blipFill>
        <p:spPr>
          <a:xfrm>
            <a:off x="0" y="6591"/>
            <a:ext cx="12192000" cy="6844817"/>
          </a:xfrm>
          <a:prstGeom prst="rect">
            <a:avLst/>
          </a:prstGeom>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49500DCE-0423-094A-9BD9-100DAE3F6585}"/>
                  </a:ext>
                </a:extLst>
              </p14:cNvPr>
              <p14:cNvContentPartPr/>
              <p14:nvPr/>
            </p14:nvContentPartPr>
            <p14:xfrm>
              <a:off x="2731728" y="5887175"/>
              <a:ext cx="360" cy="360"/>
            </p14:xfrm>
          </p:contentPart>
        </mc:Choice>
        <mc:Fallback>
          <p:pic>
            <p:nvPicPr>
              <p:cNvPr id="6" name="Ink 5">
                <a:extLst>
                  <a:ext uri="{FF2B5EF4-FFF2-40B4-BE49-F238E27FC236}">
                    <a16:creationId xmlns:a16="http://schemas.microsoft.com/office/drawing/2014/main" id="{49500DCE-0423-094A-9BD9-100DAE3F6585}"/>
                  </a:ext>
                </a:extLst>
              </p:cNvPr>
              <p:cNvPicPr/>
              <p:nvPr/>
            </p:nvPicPr>
            <p:blipFill>
              <a:blip r:embed="rId4"/>
              <a:stretch>
                <a:fillRect/>
              </a:stretch>
            </p:blipFill>
            <p:spPr>
              <a:xfrm>
                <a:off x="2714088" y="5869535"/>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Ink 10">
                <a:extLst>
                  <a:ext uri="{FF2B5EF4-FFF2-40B4-BE49-F238E27FC236}">
                    <a16:creationId xmlns:a16="http://schemas.microsoft.com/office/drawing/2014/main" id="{985B31FD-9A3B-F449-8C48-BF1E9D5F80EF}"/>
                  </a:ext>
                </a:extLst>
              </p14:cNvPr>
              <p14:cNvContentPartPr/>
              <p14:nvPr/>
            </p14:nvContentPartPr>
            <p14:xfrm>
              <a:off x="958728" y="6122615"/>
              <a:ext cx="2470680" cy="629640"/>
            </p14:xfrm>
          </p:contentPart>
        </mc:Choice>
        <mc:Fallback>
          <p:pic>
            <p:nvPicPr>
              <p:cNvPr id="11" name="Ink 10">
                <a:extLst>
                  <a:ext uri="{FF2B5EF4-FFF2-40B4-BE49-F238E27FC236}">
                    <a16:creationId xmlns:a16="http://schemas.microsoft.com/office/drawing/2014/main" id="{985B31FD-9A3B-F449-8C48-BF1E9D5F80EF}"/>
                  </a:ext>
                </a:extLst>
              </p:cNvPr>
              <p:cNvPicPr/>
              <p:nvPr/>
            </p:nvPicPr>
            <p:blipFill>
              <a:blip r:embed="rId6"/>
              <a:stretch>
                <a:fillRect/>
              </a:stretch>
            </p:blipFill>
            <p:spPr>
              <a:xfrm>
                <a:off x="941088" y="6104975"/>
                <a:ext cx="2506320" cy="665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2B9C1A81-8B9B-CE45-A574-54E619C026C8}"/>
                  </a:ext>
                </a:extLst>
              </p14:cNvPr>
              <p14:cNvContentPartPr/>
              <p14:nvPr/>
            </p14:nvContentPartPr>
            <p14:xfrm>
              <a:off x="879528" y="5526815"/>
              <a:ext cx="3677400" cy="423360"/>
            </p14:xfrm>
          </p:contentPart>
        </mc:Choice>
        <mc:Fallback>
          <p:pic>
            <p:nvPicPr>
              <p:cNvPr id="13" name="Ink 12">
                <a:extLst>
                  <a:ext uri="{FF2B5EF4-FFF2-40B4-BE49-F238E27FC236}">
                    <a16:creationId xmlns:a16="http://schemas.microsoft.com/office/drawing/2014/main" id="{2B9C1A81-8B9B-CE45-A574-54E619C026C8}"/>
                  </a:ext>
                </a:extLst>
              </p:cNvPr>
              <p:cNvPicPr/>
              <p:nvPr/>
            </p:nvPicPr>
            <p:blipFill>
              <a:blip r:embed="rId8"/>
              <a:stretch>
                <a:fillRect/>
              </a:stretch>
            </p:blipFill>
            <p:spPr>
              <a:xfrm>
                <a:off x="861888" y="5509175"/>
                <a:ext cx="3713040" cy="459000"/>
              </a:xfrm>
              <a:prstGeom prst="rect">
                <a:avLst/>
              </a:prstGeom>
            </p:spPr>
          </p:pic>
        </mc:Fallback>
      </mc:AlternateContent>
    </p:spTree>
    <p:extLst>
      <p:ext uri="{BB962C8B-B14F-4D97-AF65-F5344CB8AC3E}">
        <p14:creationId xmlns:p14="http://schemas.microsoft.com/office/powerpoint/2010/main" val="2180420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33F3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A14E2F-5DC3-E647-9C8C-F89278537853}"/>
              </a:ext>
            </a:extLst>
          </p:cNvPr>
          <p:cNvSpPr>
            <a:spLocks noGrp="1"/>
          </p:cNvSpPr>
          <p:nvPr>
            <p:ph type="title"/>
          </p:nvPr>
        </p:nvSpPr>
        <p:spPr>
          <a:xfrm>
            <a:off x="524256" y="4767072"/>
            <a:ext cx="6594189" cy="1625210"/>
          </a:xfrm>
        </p:spPr>
        <p:txBody>
          <a:bodyPr>
            <a:normAutofit/>
          </a:bodyPr>
          <a:lstStyle/>
          <a:p>
            <a:pPr algn="r"/>
            <a:r>
              <a:rPr lang="en-US" sz="5400" dirty="0">
                <a:solidFill>
                  <a:srgbClr val="FFFFFF"/>
                </a:solidFill>
              </a:rPr>
              <a:t>Living B.A.S.I.C.S</a:t>
            </a:r>
          </a:p>
        </p:txBody>
      </p:sp>
      <p:pic>
        <p:nvPicPr>
          <p:cNvPr id="5" name="Picture 4">
            <a:extLst>
              <a:ext uri="{FF2B5EF4-FFF2-40B4-BE49-F238E27FC236}">
                <a16:creationId xmlns:a16="http://schemas.microsoft.com/office/drawing/2014/main" id="{50A7A5E1-C612-FC43-AE50-CA1984C08141}"/>
              </a:ext>
            </a:extLst>
          </p:cNvPr>
          <p:cNvPicPr>
            <a:picLocks noChangeAspect="1"/>
          </p:cNvPicPr>
          <p:nvPr/>
        </p:nvPicPr>
        <p:blipFill rotWithShape="1">
          <a:blip r:embed="rId2"/>
          <a:srcRect t="2017" r="2" b="10537"/>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B590B1D-FE20-9E40-8D1A-43A81E73966E}"/>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Breathing</a:t>
            </a:r>
          </a:p>
          <a:p>
            <a:pPr lvl="1"/>
            <a:r>
              <a:rPr lang="en-US" sz="2000">
                <a:solidFill>
                  <a:srgbClr val="FFFFFF"/>
                </a:solidFill>
              </a:rPr>
              <a:t>Focus on exhale – practice!</a:t>
            </a:r>
          </a:p>
          <a:p>
            <a:r>
              <a:rPr lang="en-US" sz="2000">
                <a:solidFill>
                  <a:srgbClr val="FFFFFF"/>
                </a:solidFill>
              </a:rPr>
              <a:t>Away – get outside and move*</a:t>
            </a:r>
          </a:p>
          <a:p>
            <a:r>
              <a:rPr lang="en-US" sz="2000">
                <a:solidFill>
                  <a:srgbClr val="FFFFFF"/>
                </a:solidFill>
              </a:rPr>
              <a:t>Stretch</a:t>
            </a:r>
          </a:p>
          <a:p>
            <a:pPr lvl="1"/>
            <a:r>
              <a:rPr lang="en-US" sz="2000">
                <a:solidFill>
                  <a:srgbClr val="FFFFFF"/>
                </a:solidFill>
              </a:rPr>
              <a:t>If hypermobile, use dynamic stretching!</a:t>
            </a:r>
          </a:p>
          <a:p>
            <a:r>
              <a:rPr lang="en-US" sz="2000">
                <a:solidFill>
                  <a:srgbClr val="FFFFFF"/>
                </a:solidFill>
              </a:rPr>
              <a:t>Identify top 3 things need to accomplish for the day</a:t>
            </a:r>
          </a:p>
          <a:p>
            <a:r>
              <a:rPr lang="en-US" sz="2000">
                <a:solidFill>
                  <a:srgbClr val="FFFFFF"/>
                </a:solidFill>
              </a:rPr>
              <a:t>Consume water and food based on need</a:t>
            </a:r>
          </a:p>
          <a:p>
            <a:r>
              <a:rPr lang="en-US" sz="2000">
                <a:solidFill>
                  <a:srgbClr val="FFFFFF"/>
                </a:solidFill>
              </a:rPr>
              <a:t>Sleep Hygiene</a:t>
            </a:r>
          </a:p>
          <a:p>
            <a:pPr lvl="1"/>
            <a:r>
              <a:rPr lang="en-US" sz="2000">
                <a:solidFill>
                  <a:srgbClr val="FFFFFF"/>
                </a:solidFill>
              </a:rPr>
              <a:t>Screens, food, and time</a:t>
            </a:r>
          </a:p>
        </p:txBody>
      </p:sp>
    </p:spTree>
    <p:extLst>
      <p:ext uri="{BB962C8B-B14F-4D97-AF65-F5344CB8AC3E}">
        <p14:creationId xmlns:p14="http://schemas.microsoft.com/office/powerpoint/2010/main" val="1945150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EED0-7488-6146-9FB6-5248BFFE64A1}"/>
              </a:ext>
            </a:extLst>
          </p:cNvPr>
          <p:cNvSpPr>
            <a:spLocks noGrp="1"/>
          </p:cNvSpPr>
          <p:nvPr>
            <p:ph type="title"/>
          </p:nvPr>
        </p:nvSpPr>
        <p:spPr/>
        <p:txBody>
          <a:bodyPr/>
          <a:lstStyle/>
          <a:p>
            <a:pPr algn="ctr"/>
            <a:r>
              <a:rPr lang="en-US" dirty="0"/>
              <a:t>Pulse Method: nutrient do’s and don’ts</a:t>
            </a:r>
          </a:p>
        </p:txBody>
      </p:sp>
      <p:pic>
        <p:nvPicPr>
          <p:cNvPr id="4" name="Picture 3">
            <a:extLst>
              <a:ext uri="{FF2B5EF4-FFF2-40B4-BE49-F238E27FC236}">
                <a16:creationId xmlns:a16="http://schemas.microsoft.com/office/drawing/2014/main" id="{6898D309-6853-7645-AFA0-5161561A47B6}"/>
              </a:ext>
            </a:extLst>
          </p:cNvPr>
          <p:cNvPicPr>
            <a:picLocks noChangeAspect="1"/>
          </p:cNvPicPr>
          <p:nvPr/>
        </p:nvPicPr>
        <p:blipFill>
          <a:blip r:embed="rId2"/>
          <a:stretch>
            <a:fillRect/>
          </a:stretch>
        </p:blipFill>
        <p:spPr>
          <a:xfrm>
            <a:off x="2719456" y="1537308"/>
            <a:ext cx="6753087" cy="5064391"/>
          </a:xfrm>
          <a:prstGeom prst="rect">
            <a:avLst/>
          </a:prstGeom>
        </p:spPr>
      </p:pic>
      <p:sp>
        <p:nvSpPr>
          <p:cNvPr id="3" name="TextBox 2">
            <a:extLst>
              <a:ext uri="{FF2B5EF4-FFF2-40B4-BE49-F238E27FC236}">
                <a16:creationId xmlns:a16="http://schemas.microsoft.com/office/drawing/2014/main" id="{3A67DEEC-B8EC-0041-B4C3-52A6CE722A0B}"/>
              </a:ext>
            </a:extLst>
          </p:cNvPr>
          <p:cNvSpPr txBox="1"/>
          <p:nvPr/>
        </p:nvSpPr>
        <p:spPr>
          <a:xfrm>
            <a:off x="9346323" y="3823028"/>
            <a:ext cx="2007476" cy="646331"/>
          </a:xfrm>
          <a:prstGeom prst="rect">
            <a:avLst/>
          </a:prstGeom>
          <a:noFill/>
        </p:spPr>
        <p:txBody>
          <a:bodyPr wrap="square" rtlCol="0">
            <a:spAutoFit/>
          </a:bodyPr>
          <a:lstStyle/>
          <a:p>
            <a:pPr algn="ctr"/>
            <a:r>
              <a:rPr lang="en-US" dirty="0"/>
              <a:t>Learn to read </a:t>
            </a:r>
          </a:p>
          <a:p>
            <a:pPr algn="ctr"/>
            <a:r>
              <a:rPr lang="en-US" dirty="0"/>
              <a:t>your symptoms!</a:t>
            </a:r>
          </a:p>
        </p:txBody>
      </p:sp>
    </p:spTree>
    <p:extLst>
      <p:ext uri="{BB962C8B-B14F-4D97-AF65-F5344CB8AC3E}">
        <p14:creationId xmlns:p14="http://schemas.microsoft.com/office/powerpoint/2010/main" val="161309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23E24D5-2F76-2648-8DBA-832E6146AED9}"/>
              </a:ext>
            </a:extLst>
          </p:cNvPr>
          <p:cNvPicPr>
            <a:picLocks noChangeAspect="1"/>
          </p:cNvPicPr>
          <p:nvPr/>
        </p:nvPicPr>
        <p:blipFill rotWithShape="1">
          <a:blip r:embed="rId2">
            <a:alphaModFix amt="40000"/>
          </a:blip>
          <a:srcRect t="10731" r="1" b="3841"/>
          <a:stretch/>
        </p:blipFill>
        <p:spPr>
          <a:xfrm>
            <a:off x="0" y="10"/>
            <a:ext cx="8450297" cy="6857990"/>
          </a:xfrm>
          <a:prstGeom prst="rect">
            <a:avLst/>
          </a:prstGeom>
        </p:spPr>
      </p:pic>
      <p:sp>
        <p:nvSpPr>
          <p:cNvPr id="6" name="TextBox 5">
            <a:extLst>
              <a:ext uri="{FF2B5EF4-FFF2-40B4-BE49-F238E27FC236}">
                <a16:creationId xmlns:a16="http://schemas.microsoft.com/office/drawing/2014/main" id="{6B6C55CE-278A-0749-9151-F29C15874068}"/>
              </a:ext>
            </a:extLst>
          </p:cNvPr>
          <p:cNvSpPr txBox="1"/>
          <p:nvPr/>
        </p:nvSpPr>
        <p:spPr>
          <a:xfrm>
            <a:off x="803188" y="1214993"/>
            <a:ext cx="4619621" cy="3993113"/>
          </a:xfrm>
          <a:prstGeom prst="rect">
            <a:avLst/>
          </a:prstGeom>
        </p:spPr>
        <p:txBody>
          <a:bodyPr vert="horz" lIns="91440" tIns="45720" rIns="91440" bIns="45720" rtlCol="0">
            <a:normAutofit lnSpcReduction="10000"/>
          </a:bodyPr>
          <a:lstStyle/>
          <a:p>
            <a:pPr>
              <a:lnSpc>
                <a:spcPct val="90000"/>
              </a:lnSpc>
              <a:spcAft>
                <a:spcPts val="600"/>
              </a:spcAft>
            </a:pPr>
            <a:r>
              <a:rPr lang="en-US" sz="2400" i="1" dirty="0">
                <a:solidFill>
                  <a:srgbClr val="FFFFFF"/>
                </a:solidFill>
              </a:rPr>
              <a:t>Disclaimer:</a:t>
            </a:r>
            <a:br>
              <a:rPr lang="en-US" dirty="0">
                <a:solidFill>
                  <a:srgbClr val="FFFFFF"/>
                </a:solidFill>
              </a:rPr>
            </a:br>
            <a:r>
              <a:rPr lang="en-US" dirty="0">
                <a:solidFill>
                  <a:srgbClr val="FFFFFF"/>
                </a:solidFill>
              </a:rPr>
              <a:t>I am not a nutritionist.  I am not a dietician.  I have a minor in Nutrition from Cornell University, I have been independently studying Blood Type Eating with Dr. </a:t>
            </a:r>
            <a:r>
              <a:rPr lang="en-US" dirty="0" err="1">
                <a:solidFill>
                  <a:srgbClr val="FFFFFF"/>
                </a:solidFill>
              </a:rPr>
              <a:t>D’Adamo</a:t>
            </a:r>
            <a:r>
              <a:rPr lang="en-US" dirty="0">
                <a:solidFill>
                  <a:srgbClr val="FFFFFF"/>
                </a:solidFill>
              </a:rPr>
              <a:t> for the past 20+ years and most recently Epigenetics with Dr. Ben Lynch, for the past 5 years. I am currently pursuing a PhD in Herbal Medicine through the School of Natural Healing.  I have been a Physical Therapist for 20 years.  I started my healthcare ministry full time in 2017 – shepherding people to complete health – body, mind, and spirit.  I have a passion for helping you reach your ultimate active and well life through the love and power of Christ</a:t>
            </a:r>
            <a:r>
              <a:rPr lang="en-US" sz="1300" dirty="0">
                <a:solidFill>
                  <a:srgbClr val="FFFFFF"/>
                </a:solidFill>
              </a:rPr>
              <a:t>.</a:t>
            </a:r>
          </a:p>
          <a:p>
            <a:pPr>
              <a:lnSpc>
                <a:spcPct val="90000"/>
              </a:lnSpc>
              <a:spcAft>
                <a:spcPts val="600"/>
              </a:spcAft>
            </a:pPr>
            <a:endParaRPr lang="en-US" sz="1300" dirty="0">
              <a:solidFill>
                <a:srgbClr val="FFFFFF"/>
              </a:solidFill>
            </a:endParaRPr>
          </a:p>
          <a:p>
            <a:pPr algn="r">
              <a:lnSpc>
                <a:spcPct val="90000"/>
              </a:lnSpc>
              <a:spcAft>
                <a:spcPts val="600"/>
              </a:spcAft>
            </a:pPr>
            <a:r>
              <a:rPr lang="en-US" sz="1300" i="1" dirty="0">
                <a:solidFill>
                  <a:srgbClr val="FFFFFF"/>
                </a:solidFill>
              </a:rPr>
              <a:t>Individual results will vary.</a:t>
            </a:r>
          </a:p>
        </p:txBody>
      </p:sp>
      <p:pic>
        <p:nvPicPr>
          <p:cNvPr id="8" name="Picture 7">
            <a:extLst>
              <a:ext uri="{FF2B5EF4-FFF2-40B4-BE49-F238E27FC236}">
                <a16:creationId xmlns:a16="http://schemas.microsoft.com/office/drawing/2014/main" id="{21715A48-D0EE-DB4C-A73E-FE43F39954DD}"/>
              </a:ext>
            </a:extLst>
          </p:cNvPr>
          <p:cNvPicPr>
            <a:picLocks noChangeAspect="1"/>
          </p:cNvPicPr>
          <p:nvPr/>
        </p:nvPicPr>
        <p:blipFill rotWithShape="1">
          <a:blip r:embed="rId3"/>
          <a:srcRect r="-2" b="14026"/>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73590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16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91298-CAF0-1146-A5A3-C88661E62262}"/>
              </a:ext>
            </a:extLst>
          </p:cNvPr>
          <p:cNvSpPr>
            <a:spLocks noGrp="1"/>
          </p:cNvSpPr>
          <p:nvPr>
            <p:ph type="ctrTitle"/>
          </p:nvPr>
        </p:nvSpPr>
        <p:spPr>
          <a:xfrm>
            <a:off x="9093496" y="618681"/>
            <a:ext cx="2613872" cy="4794567"/>
          </a:xfrm>
        </p:spPr>
        <p:txBody>
          <a:bodyPr vert="horz" lIns="91440" tIns="45720" rIns="91440" bIns="45720" rtlCol="0" anchor="ctr">
            <a:normAutofit fontScale="90000"/>
          </a:bodyPr>
          <a:lstStyle/>
          <a:p>
            <a:pPr algn="l"/>
            <a:r>
              <a:rPr lang="en-US" sz="3600" dirty="0">
                <a:solidFill>
                  <a:srgbClr val="FFFFFF"/>
                </a:solidFill>
              </a:rPr>
              <a:t>Meet the 7 Dirty Genes that We Can Clean Up and Make the Most of for the Majority of our Cellular Processes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A3B2F91-1A5C-5347-8B25-AE83B0C1564F}"/>
              </a:ext>
            </a:extLst>
          </p:cNvPr>
          <p:cNvPicPr>
            <a:picLocks noChangeAspect="1"/>
          </p:cNvPicPr>
          <p:nvPr/>
        </p:nvPicPr>
        <p:blipFill rotWithShape="1">
          <a:blip r:embed="rId2"/>
          <a:srcRect l="864"/>
          <a:stretch/>
        </p:blipFill>
        <p:spPr>
          <a:xfrm>
            <a:off x="976251" y="942538"/>
            <a:ext cx="7163222" cy="4808332"/>
          </a:xfrm>
          <a:prstGeom prst="rect">
            <a:avLst/>
          </a:prstGeom>
          <a:effectLst/>
        </p:spPr>
      </p:pic>
    </p:spTree>
    <p:extLst>
      <p:ext uri="{BB962C8B-B14F-4D97-AF65-F5344CB8AC3E}">
        <p14:creationId xmlns:p14="http://schemas.microsoft.com/office/powerpoint/2010/main" val="1273928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A71C3-6547-384B-A658-2C17FEEEC7CA}"/>
              </a:ext>
            </a:extLst>
          </p:cNvPr>
          <p:cNvSpPr>
            <a:spLocks noGrp="1"/>
          </p:cNvSpPr>
          <p:nvPr>
            <p:ph type="title"/>
          </p:nvPr>
        </p:nvSpPr>
        <p:spPr/>
        <p:txBody>
          <a:bodyPr/>
          <a:lstStyle/>
          <a:p>
            <a:r>
              <a:rPr lang="en-US" dirty="0"/>
              <a:t>MTHFR</a:t>
            </a:r>
          </a:p>
        </p:txBody>
      </p:sp>
      <p:sp>
        <p:nvSpPr>
          <p:cNvPr id="3" name="Subtitle 2">
            <a:extLst>
              <a:ext uri="{FF2B5EF4-FFF2-40B4-BE49-F238E27FC236}">
                <a16:creationId xmlns:a16="http://schemas.microsoft.com/office/drawing/2014/main" id="{90C9F1A5-FB8A-8642-ADEB-12197E049388}"/>
              </a:ext>
            </a:extLst>
          </p:cNvPr>
          <p:cNvSpPr>
            <a:spLocks noGrp="1"/>
          </p:cNvSpPr>
          <p:nvPr>
            <p:ph type="body" idx="1"/>
          </p:nvPr>
        </p:nvSpPr>
        <p:spPr/>
        <p:txBody>
          <a:bodyPr/>
          <a:lstStyle/>
          <a:p>
            <a:r>
              <a:rPr lang="en-US" dirty="0"/>
              <a:t>Methylation Master (“Breath of Life”)</a:t>
            </a:r>
          </a:p>
        </p:txBody>
      </p:sp>
      <p:sp>
        <p:nvSpPr>
          <p:cNvPr id="4" name="TextBox 3">
            <a:extLst>
              <a:ext uri="{FF2B5EF4-FFF2-40B4-BE49-F238E27FC236}">
                <a16:creationId xmlns:a16="http://schemas.microsoft.com/office/drawing/2014/main" id="{DDE0E5B8-D548-8F4C-8003-6992A525B1BF}"/>
              </a:ext>
            </a:extLst>
          </p:cNvPr>
          <p:cNvSpPr txBox="1"/>
          <p:nvPr/>
        </p:nvSpPr>
        <p:spPr>
          <a:xfrm>
            <a:off x="5622325" y="873948"/>
            <a:ext cx="6289589" cy="5078313"/>
          </a:xfrm>
          <a:prstGeom prst="rect">
            <a:avLst/>
          </a:prstGeom>
          <a:noFill/>
        </p:spPr>
        <p:txBody>
          <a:bodyPr wrap="square" rtlCol="0">
            <a:spAutoFit/>
          </a:bodyPr>
          <a:lstStyle/>
          <a:p>
            <a:r>
              <a:rPr lang="en-US" dirty="0"/>
              <a:t>Primary Function: MTHFR initiates the Methylation Cycle which provides methyl to at least 200 functions in the body.  Think of it as your breath of life to keep your cells functioning normally.  85% of methylation takes place in your liver, so support your liver!</a:t>
            </a:r>
          </a:p>
          <a:p>
            <a:endParaRPr lang="en-US" dirty="0"/>
          </a:p>
          <a:p>
            <a:r>
              <a:rPr lang="en-US" dirty="0"/>
              <a:t>Effects of a Dirty MTHFR: With Methylation Cycle disruption, you have dysfunction in antioxidant production (ability to fight disease), brain chemistry, cell repair (healing), detoxification, energy production, immune response, inflammation, and other crucial processes.</a:t>
            </a:r>
          </a:p>
          <a:p>
            <a:endParaRPr lang="en-US" dirty="0"/>
          </a:p>
          <a:p>
            <a:r>
              <a:rPr lang="en-US" dirty="0"/>
              <a:t>Signs of a Dirty MTHFR: anxiety, brain fog, chemical sensitivity, depression, irritability, and hair-trigger temper</a:t>
            </a:r>
          </a:p>
          <a:p>
            <a:endParaRPr lang="en-US" dirty="0"/>
          </a:p>
          <a:p>
            <a:r>
              <a:rPr lang="en-US" dirty="0"/>
              <a:t>Potential Strengths of MTHFR (when it’s ”clean”): alertness, decreased risk of colon cancer, stellar focus, good DNA repair, and productivity.</a:t>
            </a:r>
          </a:p>
        </p:txBody>
      </p:sp>
      <p:pic>
        <p:nvPicPr>
          <p:cNvPr id="6" name="Picture 5">
            <a:extLst>
              <a:ext uri="{FF2B5EF4-FFF2-40B4-BE49-F238E27FC236}">
                <a16:creationId xmlns:a16="http://schemas.microsoft.com/office/drawing/2014/main" id="{0F366E0A-BB44-2940-942C-B90E10EB17AA}"/>
              </a:ext>
            </a:extLst>
          </p:cNvPr>
          <p:cNvPicPr>
            <a:picLocks noChangeAspect="1"/>
          </p:cNvPicPr>
          <p:nvPr/>
        </p:nvPicPr>
        <p:blipFill>
          <a:blip r:embed="rId2"/>
          <a:stretch>
            <a:fillRect/>
          </a:stretch>
        </p:blipFill>
        <p:spPr>
          <a:xfrm>
            <a:off x="844550" y="873948"/>
            <a:ext cx="3703249" cy="2464344"/>
          </a:xfrm>
          <a:prstGeom prst="rect">
            <a:avLst/>
          </a:prstGeom>
        </p:spPr>
      </p:pic>
    </p:spTree>
    <p:extLst>
      <p:ext uri="{BB962C8B-B14F-4D97-AF65-F5344CB8AC3E}">
        <p14:creationId xmlns:p14="http://schemas.microsoft.com/office/powerpoint/2010/main" val="722673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90D64F-3AA9-C746-92DA-2D157DBC9E3C}"/>
              </a:ext>
            </a:extLst>
          </p:cNvPr>
          <p:cNvPicPr>
            <a:picLocks noChangeAspect="1"/>
          </p:cNvPicPr>
          <p:nvPr/>
        </p:nvPicPr>
        <p:blipFill rotWithShape="1">
          <a:blip r:embed="rId2"/>
          <a:srcRect l="4183" r="20694" b="-1"/>
          <a:stretch/>
        </p:blipFill>
        <p:spPr>
          <a:xfrm>
            <a:off x="6728728" y="1690688"/>
            <a:ext cx="5463273" cy="5167312"/>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p:spPr>
      </p:pic>
      <p:sp>
        <p:nvSpPr>
          <p:cNvPr id="12" name="Freeform: Shape 11">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0688"/>
            <a:ext cx="8958061" cy="5167312"/>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100D4BF-7F61-0D4F-8409-49352B597620}"/>
              </a:ext>
            </a:extLst>
          </p:cNvPr>
          <p:cNvSpPr>
            <a:spLocks noGrp="1"/>
          </p:cNvSpPr>
          <p:nvPr>
            <p:ph type="title"/>
          </p:nvPr>
        </p:nvSpPr>
        <p:spPr>
          <a:xfrm>
            <a:off x="841248" y="365759"/>
            <a:ext cx="7769352" cy="1325880"/>
          </a:xfrm>
        </p:spPr>
        <p:txBody>
          <a:bodyPr anchor="ctr">
            <a:normAutofit/>
          </a:bodyPr>
          <a:lstStyle/>
          <a:p>
            <a:r>
              <a:rPr lang="en-US">
                <a:solidFill>
                  <a:schemeClr val="bg1"/>
                </a:solidFill>
              </a:rPr>
              <a:t>Health Conditions Related to a Dirty MTHFR</a:t>
            </a:r>
          </a:p>
        </p:txBody>
      </p:sp>
      <p:sp>
        <p:nvSpPr>
          <p:cNvPr id="14" name="Freeform: Shape 13">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5410" y="2"/>
            <a:ext cx="2986590" cy="1511301"/>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21B4CE7-8456-D540-AE0D-E3ED6509019E}"/>
              </a:ext>
            </a:extLst>
          </p:cNvPr>
          <p:cNvSpPr>
            <a:spLocks noGrp="1"/>
          </p:cNvSpPr>
          <p:nvPr>
            <p:ph idx="1"/>
          </p:nvPr>
        </p:nvSpPr>
        <p:spPr>
          <a:xfrm>
            <a:off x="841248" y="2209800"/>
            <a:ext cx="5887479" cy="4010025"/>
          </a:xfrm>
        </p:spPr>
        <p:txBody>
          <a:bodyPr numCol="3" anchor="t">
            <a:normAutofit lnSpcReduction="10000"/>
          </a:bodyPr>
          <a:lstStyle/>
          <a:p>
            <a:r>
              <a:rPr lang="en-US" sz="1000" dirty="0">
                <a:solidFill>
                  <a:srgbClr val="FFFFFF"/>
                </a:solidFill>
              </a:rPr>
              <a:t>Alzheimer’s</a:t>
            </a:r>
          </a:p>
          <a:p>
            <a:r>
              <a:rPr lang="en-US" sz="1000" dirty="0">
                <a:solidFill>
                  <a:srgbClr val="FFFFFF"/>
                </a:solidFill>
              </a:rPr>
              <a:t>Asthma</a:t>
            </a:r>
          </a:p>
          <a:p>
            <a:r>
              <a:rPr lang="en-US" sz="1000" dirty="0">
                <a:solidFill>
                  <a:srgbClr val="FFFFFF"/>
                </a:solidFill>
              </a:rPr>
              <a:t>Atherosclerosis</a:t>
            </a:r>
          </a:p>
          <a:p>
            <a:r>
              <a:rPr lang="en-US" sz="1000" dirty="0">
                <a:solidFill>
                  <a:srgbClr val="FFFFFF"/>
                </a:solidFill>
              </a:rPr>
              <a:t>Autism</a:t>
            </a:r>
          </a:p>
          <a:p>
            <a:r>
              <a:rPr lang="en-US" sz="1000" dirty="0">
                <a:solidFill>
                  <a:srgbClr val="FFFFFF"/>
                </a:solidFill>
              </a:rPr>
              <a:t>Bipolar</a:t>
            </a:r>
          </a:p>
          <a:p>
            <a:r>
              <a:rPr lang="en-US" sz="1000" dirty="0">
                <a:solidFill>
                  <a:srgbClr val="FFFFFF"/>
                </a:solidFill>
              </a:rPr>
              <a:t>Bladder Cancer</a:t>
            </a:r>
          </a:p>
          <a:p>
            <a:r>
              <a:rPr lang="en-US" sz="1000" dirty="0">
                <a:solidFill>
                  <a:srgbClr val="FFFFFF"/>
                </a:solidFill>
              </a:rPr>
              <a:t>Blood Clots</a:t>
            </a:r>
          </a:p>
          <a:p>
            <a:r>
              <a:rPr lang="en-US" sz="1000" dirty="0">
                <a:solidFill>
                  <a:srgbClr val="FFFFFF"/>
                </a:solidFill>
              </a:rPr>
              <a:t>Breast Cancer</a:t>
            </a:r>
          </a:p>
          <a:p>
            <a:r>
              <a:rPr lang="en-US" sz="1000" dirty="0">
                <a:solidFill>
                  <a:srgbClr val="FFFFFF"/>
                </a:solidFill>
              </a:rPr>
              <a:t>Chemical Sensitivity</a:t>
            </a:r>
          </a:p>
          <a:p>
            <a:r>
              <a:rPr lang="en-US" sz="1000" dirty="0">
                <a:solidFill>
                  <a:srgbClr val="FFFFFF"/>
                </a:solidFill>
              </a:rPr>
              <a:t>Chronic Fatigue Syndrome</a:t>
            </a:r>
          </a:p>
          <a:p>
            <a:r>
              <a:rPr lang="en-US" sz="1000" dirty="0">
                <a:solidFill>
                  <a:srgbClr val="FFFFFF"/>
                </a:solidFill>
              </a:rPr>
              <a:t>Down Syndrome</a:t>
            </a:r>
          </a:p>
          <a:p>
            <a:r>
              <a:rPr lang="en-US" sz="1000" dirty="0">
                <a:solidFill>
                  <a:srgbClr val="FFFFFF"/>
                </a:solidFill>
              </a:rPr>
              <a:t>Epilepsy</a:t>
            </a:r>
          </a:p>
          <a:p>
            <a:r>
              <a:rPr lang="en-US" sz="1000" dirty="0">
                <a:solidFill>
                  <a:srgbClr val="FFFFFF"/>
                </a:solidFill>
              </a:rPr>
              <a:t>Esophageal Squamous Cell Carcinoma</a:t>
            </a:r>
          </a:p>
          <a:p>
            <a:r>
              <a:rPr lang="en-US" sz="1000" dirty="0">
                <a:solidFill>
                  <a:srgbClr val="FFFFFF"/>
                </a:solidFill>
              </a:rPr>
              <a:t>Fibromyalgia</a:t>
            </a:r>
          </a:p>
          <a:p>
            <a:r>
              <a:rPr lang="en-US" sz="1000" dirty="0">
                <a:solidFill>
                  <a:srgbClr val="FFFFFF"/>
                </a:solidFill>
              </a:rPr>
              <a:t>Gastric Cancer</a:t>
            </a:r>
          </a:p>
          <a:p>
            <a:r>
              <a:rPr lang="en-US" sz="1000" dirty="0">
                <a:solidFill>
                  <a:srgbClr val="FFFFFF"/>
                </a:solidFill>
              </a:rPr>
              <a:t>Glaucoma</a:t>
            </a:r>
          </a:p>
          <a:p>
            <a:r>
              <a:rPr lang="en-US" sz="1000" dirty="0">
                <a:solidFill>
                  <a:srgbClr val="FFFFFF"/>
                </a:solidFill>
              </a:rPr>
              <a:t>Heart Murmurs</a:t>
            </a:r>
          </a:p>
          <a:p>
            <a:r>
              <a:rPr lang="en-US" sz="1000" dirty="0">
                <a:solidFill>
                  <a:srgbClr val="FFFFFF"/>
                </a:solidFill>
              </a:rPr>
              <a:t>High Blood Pressure</a:t>
            </a:r>
          </a:p>
          <a:p>
            <a:r>
              <a:rPr lang="en-US" sz="1000" dirty="0">
                <a:solidFill>
                  <a:srgbClr val="FFFFFF"/>
                </a:solidFill>
              </a:rPr>
              <a:t>Irritable Bowel Syndrome</a:t>
            </a:r>
          </a:p>
          <a:p>
            <a:r>
              <a:rPr lang="en-US" sz="1000" dirty="0">
                <a:solidFill>
                  <a:srgbClr val="FFFFFF"/>
                </a:solidFill>
              </a:rPr>
              <a:t>Leukemia</a:t>
            </a:r>
          </a:p>
          <a:p>
            <a:r>
              <a:rPr lang="en-US" sz="1000" dirty="0">
                <a:solidFill>
                  <a:srgbClr val="FFFFFF"/>
                </a:solidFill>
              </a:rPr>
              <a:t>Male Infertility</a:t>
            </a:r>
          </a:p>
          <a:p>
            <a:r>
              <a:rPr lang="en-US" sz="1000" dirty="0">
                <a:solidFill>
                  <a:srgbClr val="FFFFFF"/>
                </a:solidFill>
              </a:rPr>
              <a:t>Methotrexate Toxicity</a:t>
            </a:r>
          </a:p>
          <a:p>
            <a:r>
              <a:rPr lang="en-US" sz="1000" dirty="0">
                <a:solidFill>
                  <a:srgbClr val="FFFFFF"/>
                </a:solidFill>
              </a:rPr>
              <a:t>Migraines with Aura</a:t>
            </a:r>
          </a:p>
          <a:p>
            <a:r>
              <a:rPr lang="en-US" sz="1000" dirty="0">
                <a:solidFill>
                  <a:srgbClr val="FFFFFF"/>
                </a:solidFill>
              </a:rPr>
              <a:t>MS</a:t>
            </a:r>
          </a:p>
          <a:p>
            <a:r>
              <a:rPr lang="en-US" sz="1000" dirty="0">
                <a:solidFill>
                  <a:srgbClr val="FFFFFF"/>
                </a:solidFill>
              </a:rPr>
              <a:t>Heart Attack</a:t>
            </a:r>
          </a:p>
          <a:p>
            <a:r>
              <a:rPr lang="en-US" sz="1000" dirty="0">
                <a:solidFill>
                  <a:srgbClr val="FFFFFF"/>
                </a:solidFill>
              </a:rPr>
              <a:t>Nitrous Oxide Toxicity (avoid or reduce alcohol consumption)</a:t>
            </a:r>
          </a:p>
          <a:p>
            <a:r>
              <a:rPr lang="en-US" sz="1000" dirty="0">
                <a:solidFill>
                  <a:srgbClr val="FFFFFF"/>
                </a:solidFill>
              </a:rPr>
              <a:t>Parkinson’s</a:t>
            </a:r>
          </a:p>
          <a:p>
            <a:r>
              <a:rPr lang="en-US" sz="1000" dirty="0">
                <a:solidFill>
                  <a:srgbClr val="FFFFFF"/>
                </a:solidFill>
              </a:rPr>
              <a:t>Pulmonary Embolisms</a:t>
            </a:r>
          </a:p>
          <a:p>
            <a:r>
              <a:rPr lang="en-US" sz="1000" dirty="0">
                <a:solidFill>
                  <a:srgbClr val="FFFFFF"/>
                </a:solidFill>
              </a:rPr>
              <a:t>Schizophrenia</a:t>
            </a:r>
          </a:p>
          <a:p>
            <a:r>
              <a:rPr lang="en-US" sz="1000" dirty="0">
                <a:solidFill>
                  <a:srgbClr val="FFFFFF"/>
                </a:solidFill>
              </a:rPr>
              <a:t>Stroke</a:t>
            </a:r>
          </a:p>
          <a:p>
            <a:r>
              <a:rPr lang="en-US" sz="1000" dirty="0">
                <a:solidFill>
                  <a:srgbClr val="FFFFFF"/>
                </a:solidFill>
              </a:rPr>
              <a:t>Thyroid Cancer</a:t>
            </a:r>
          </a:p>
          <a:p>
            <a:r>
              <a:rPr lang="en-US" sz="1000" dirty="0">
                <a:solidFill>
                  <a:srgbClr val="FFFFFF"/>
                </a:solidFill>
              </a:rPr>
              <a:t>Unexplained Neurological Disease</a:t>
            </a:r>
          </a:p>
          <a:p>
            <a:r>
              <a:rPr lang="en-US" sz="1000" dirty="0">
                <a:solidFill>
                  <a:srgbClr val="FFFFFF"/>
                </a:solidFill>
              </a:rPr>
              <a:t>Vascular Dementia</a:t>
            </a:r>
          </a:p>
          <a:p>
            <a:r>
              <a:rPr lang="en-US" sz="1000" dirty="0">
                <a:solidFill>
                  <a:srgbClr val="FFFFFF"/>
                </a:solidFill>
              </a:rPr>
              <a:t>Pregnancy- and Birth- related Complications</a:t>
            </a:r>
          </a:p>
          <a:p>
            <a:pPr lvl="1"/>
            <a:r>
              <a:rPr lang="en-US" sz="1000" dirty="0">
                <a:solidFill>
                  <a:srgbClr val="FFFFFF"/>
                </a:solidFill>
              </a:rPr>
              <a:t>Cervical Dysplasia</a:t>
            </a:r>
          </a:p>
          <a:p>
            <a:pPr lvl="1"/>
            <a:r>
              <a:rPr lang="en-US" sz="1000" dirty="0">
                <a:solidFill>
                  <a:srgbClr val="FFFFFF"/>
                </a:solidFill>
              </a:rPr>
              <a:t>Miscarriages</a:t>
            </a:r>
          </a:p>
          <a:p>
            <a:pPr lvl="1"/>
            <a:r>
              <a:rPr lang="en-US" sz="1000" dirty="0">
                <a:solidFill>
                  <a:srgbClr val="FFFFFF"/>
                </a:solidFill>
              </a:rPr>
              <a:t>Placental Abruption</a:t>
            </a:r>
          </a:p>
          <a:p>
            <a:pPr lvl="1"/>
            <a:r>
              <a:rPr lang="en-US" sz="1000" dirty="0">
                <a:solidFill>
                  <a:srgbClr val="FFFFFF"/>
                </a:solidFill>
              </a:rPr>
              <a:t>Postpartum Depression</a:t>
            </a:r>
          </a:p>
          <a:p>
            <a:pPr lvl="1"/>
            <a:r>
              <a:rPr lang="en-US" sz="1000" dirty="0">
                <a:solidFill>
                  <a:srgbClr val="FFFFFF"/>
                </a:solidFill>
              </a:rPr>
              <a:t>Preeclampsia</a:t>
            </a:r>
          </a:p>
          <a:p>
            <a:r>
              <a:rPr lang="en-US" sz="1000" dirty="0">
                <a:solidFill>
                  <a:srgbClr val="FFFFFF"/>
                </a:solidFill>
              </a:rPr>
              <a:t>Birth Defects</a:t>
            </a:r>
          </a:p>
          <a:p>
            <a:pPr lvl="1"/>
            <a:r>
              <a:rPr lang="en-US" sz="1000" dirty="0">
                <a:solidFill>
                  <a:srgbClr val="FFFFFF"/>
                </a:solidFill>
              </a:rPr>
              <a:t>Anencephaly</a:t>
            </a:r>
          </a:p>
          <a:p>
            <a:pPr lvl="1"/>
            <a:r>
              <a:rPr lang="en-US" sz="1000" dirty="0">
                <a:solidFill>
                  <a:srgbClr val="FFFFFF"/>
                </a:solidFill>
              </a:rPr>
              <a:t>Cleft Palate</a:t>
            </a:r>
          </a:p>
          <a:p>
            <a:pPr lvl="1"/>
            <a:r>
              <a:rPr lang="en-US" sz="1000" dirty="0">
                <a:solidFill>
                  <a:srgbClr val="FFFFFF"/>
                </a:solidFill>
              </a:rPr>
              <a:t>Congenital Heart Defects</a:t>
            </a:r>
          </a:p>
          <a:p>
            <a:pPr lvl="1"/>
            <a:r>
              <a:rPr lang="en-US" sz="1000" dirty="0">
                <a:solidFill>
                  <a:srgbClr val="FFFFFF"/>
                </a:solidFill>
              </a:rPr>
              <a:t>Hypospadias</a:t>
            </a:r>
          </a:p>
          <a:p>
            <a:pPr lvl="1"/>
            <a:r>
              <a:rPr lang="en-US" sz="1000" dirty="0">
                <a:solidFill>
                  <a:srgbClr val="FFFFFF"/>
                </a:solidFill>
              </a:rPr>
              <a:t>Spina Bifida</a:t>
            </a:r>
          </a:p>
          <a:p>
            <a:pPr lvl="1"/>
            <a:r>
              <a:rPr lang="en-US" sz="1000" dirty="0">
                <a:solidFill>
                  <a:srgbClr val="FFFFFF"/>
                </a:solidFill>
              </a:rPr>
              <a:t>Tongue-tie</a:t>
            </a:r>
          </a:p>
        </p:txBody>
      </p:sp>
    </p:spTree>
    <p:extLst>
      <p:ext uri="{BB962C8B-B14F-4D97-AF65-F5344CB8AC3E}">
        <p14:creationId xmlns:p14="http://schemas.microsoft.com/office/powerpoint/2010/main" val="8713367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19447B6-46FE-BD47-9C35-210B18041416}"/>
              </a:ext>
            </a:extLst>
          </p:cNvPr>
          <p:cNvSpPr>
            <a:spLocks noGrp="1"/>
          </p:cNvSpPr>
          <p:nvPr>
            <p:ph type="title"/>
          </p:nvPr>
        </p:nvSpPr>
        <p:spPr>
          <a:xfrm>
            <a:off x="958506" y="800392"/>
            <a:ext cx="10264697" cy="1212102"/>
          </a:xfrm>
        </p:spPr>
        <p:txBody>
          <a:bodyPr>
            <a:normAutofit/>
          </a:bodyPr>
          <a:lstStyle/>
          <a:p>
            <a:r>
              <a:rPr lang="en-US" sz="4000" dirty="0">
                <a:solidFill>
                  <a:srgbClr val="FFFFFF"/>
                </a:solidFill>
              </a:rPr>
              <a:t>What Makes MTHFR Dirty?</a:t>
            </a:r>
          </a:p>
        </p:txBody>
      </p:sp>
      <p:sp>
        <p:nvSpPr>
          <p:cNvPr id="3" name="Content Placeholder 2">
            <a:extLst>
              <a:ext uri="{FF2B5EF4-FFF2-40B4-BE49-F238E27FC236}">
                <a16:creationId xmlns:a16="http://schemas.microsoft.com/office/drawing/2014/main" id="{4E9DBF4C-1BB3-F444-A47E-E1FE64CC1258}"/>
              </a:ext>
            </a:extLst>
          </p:cNvPr>
          <p:cNvSpPr>
            <a:spLocks noGrp="1"/>
          </p:cNvSpPr>
          <p:nvPr>
            <p:ph idx="1"/>
          </p:nvPr>
        </p:nvSpPr>
        <p:spPr>
          <a:xfrm>
            <a:off x="1367624" y="2490436"/>
            <a:ext cx="9708995" cy="3567173"/>
          </a:xfrm>
        </p:spPr>
        <p:txBody>
          <a:bodyPr numCol="2" anchor="ctr">
            <a:normAutofit/>
          </a:bodyPr>
          <a:lstStyle/>
          <a:p>
            <a:r>
              <a:rPr lang="en-US" dirty="0"/>
              <a:t>Inadequate methylated B9 (</a:t>
            </a:r>
            <a:r>
              <a:rPr lang="en-US" dirty="0" err="1"/>
              <a:t>methylfolate</a:t>
            </a:r>
            <a:r>
              <a:rPr lang="en-US" dirty="0"/>
              <a:t>) and methylated B12 (</a:t>
            </a:r>
            <a:r>
              <a:rPr lang="en-US" dirty="0" err="1"/>
              <a:t>methylcobalamin</a:t>
            </a:r>
            <a:r>
              <a:rPr lang="en-US" dirty="0"/>
              <a:t>), or vitamin B2 (Riboflavin)</a:t>
            </a:r>
          </a:p>
          <a:p>
            <a:r>
              <a:rPr lang="en-US" dirty="0"/>
              <a:t>Exposure to Industrial Chemicals</a:t>
            </a:r>
          </a:p>
          <a:p>
            <a:r>
              <a:rPr lang="en-US" dirty="0"/>
              <a:t>Psychological Stress</a:t>
            </a:r>
          </a:p>
          <a:p>
            <a:r>
              <a:rPr lang="en-US" dirty="0"/>
              <a:t>Physical Stress</a:t>
            </a:r>
          </a:p>
          <a:p>
            <a:r>
              <a:rPr lang="en-US" dirty="0"/>
              <a:t>Hypothyroidism</a:t>
            </a:r>
          </a:p>
          <a:p>
            <a:r>
              <a:rPr lang="en-US" dirty="0"/>
              <a:t>Folic Acid*</a:t>
            </a:r>
          </a:p>
          <a:p>
            <a:r>
              <a:rPr lang="en-US" dirty="0"/>
              <a:t>Limited Animal Protein (or supplement)</a:t>
            </a:r>
          </a:p>
          <a:p>
            <a:r>
              <a:rPr lang="en-US" dirty="0"/>
              <a:t>Antacid Use</a:t>
            </a:r>
          </a:p>
          <a:p>
            <a:r>
              <a:rPr lang="en-US" dirty="0" err="1"/>
              <a:t>H.Pylori</a:t>
            </a:r>
            <a:endParaRPr lang="en-US" dirty="0"/>
          </a:p>
          <a:p>
            <a:r>
              <a:rPr lang="en-US" dirty="0"/>
              <a:t>Pernicious Anemia</a:t>
            </a:r>
          </a:p>
        </p:txBody>
      </p:sp>
    </p:spTree>
    <p:extLst>
      <p:ext uri="{BB962C8B-B14F-4D97-AF65-F5344CB8AC3E}">
        <p14:creationId xmlns:p14="http://schemas.microsoft.com/office/powerpoint/2010/main" val="1023042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B0FC-1092-894D-AF0F-8DCCA1E9A453}"/>
              </a:ext>
            </a:extLst>
          </p:cNvPr>
          <p:cNvSpPr>
            <a:spLocks noGrp="1"/>
          </p:cNvSpPr>
          <p:nvPr>
            <p:ph type="title"/>
          </p:nvPr>
        </p:nvSpPr>
        <p:spPr/>
        <p:txBody>
          <a:bodyPr/>
          <a:lstStyle/>
          <a:p>
            <a:r>
              <a:rPr lang="en-US" dirty="0"/>
              <a:t>Examples of Common Healthy Methylation Cycles</a:t>
            </a:r>
          </a:p>
        </p:txBody>
      </p:sp>
      <p:sp>
        <p:nvSpPr>
          <p:cNvPr id="3" name="Content Placeholder 2">
            <a:extLst>
              <a:ext uri="{FF2B5EF4-FFF2-40B4-BE49-F238E27FC236}">
                <a16:creationId xmlns:a16="http://schemas.microsoft.com/office/drawing/2014/main" id="{0DAC6DDE-B234-DF4E-9BFC-820E6DCDFD58}"/>
              </a:ext>
            </a:extLst>
          </p:cNvPr>
          <p:cNvSpPr>
            <a:spLocks noGrp="1"/>
          </p:cNvSpPr>
          <p:nvPr>
            <p:ph idx="1"/>
          </p:nvPr>
        </p:nvSpPr>
        <p:spPr/>
        <p:txBody>
          <a:bodyPr>
            <a:normAutofit fontScale="92500"/>
          </a:bodyPr>
          <a:lstStyle/>
          <a:p>
            <a:r>
              <a:rPr lang="en-US" dirty="0"/>
              <a:t>Melatonin: comes from methylated serotonin to allow you to fall asleep.</a:t>
            </a:r>
          </a:p>
          <a:p>
            <a:r>
              <a:rPr lang="en-US" dirty="0"/>
              <a:t>Arsenic must be methylated to become inactive in your body and then is flushed out by the help of glutathione.</a:t>
            </a:r>
          </a:p>
          <a:p>
            <a:r>
              <a:rPr lang="en-US" dirty="0"/>
              <a:t>Histamine must be methylated in order to be flushed out of your body.  Too much histamine can cause a chronic runny nose or insomnia (&gt;7 micromoles/L).  &lt;7 you don’t have enough for methylation and glutathione production (which is necessary to expel arsenic from your body along with many other important functions we will learn about later).  </a:t>
            </a:r>
          </a:p>
          <a:p>
            <a:r>
              <a:rPr lang="en-US" dirty="0"/>
              <a:t>Estrogen needs to be methylated in order to be expelled by your body.  Without methylation you are more likely to experience PMS symptoms. </a:t>
            </a:r>
          </a:p>
        </p:txBody>
      </p:sp>
    </p:spTree>
    <p:extLst>
      <p:ext uri="{BB962C8B-B14F-4D97-AF65-F5344CB8AC3E}">
        <p14:creationId xmlns:p14="http://schemas.microsoft.com/office/powerpoint/2010/main" val="2917492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8545DA-853F-694B-AFFD-11DC12F27CDD}"/>
              </a:ext>
            </a:extLst>
          </p:cNvPr>
          <p:cNvSpPr>
            <a:spLocks noGrp="1"/>
          </p:cNvSpPr>
          <p:nvPr>
            <p:ph type="title"/>
          </p:nvPr>
        </p:nvSpPr>
        <p:spPr>
          <a:xfrm>
            <a:off x="643467" y="321734"/>
            <a:ext cx="10905066" cy="1135737"/>
          </a:xfrm>
        </p:spPr>
        <p:txBody>
          <a:bodyPr>
            <a:normAutofit/>
          </a:bodyPr>
          <a:lstStyle/>
          <a:p>
            <a:r>
              <a:rPr lang="en-US" sz="3600"/>
              <a:t>Key Nutrients for a Healthy MTHFR and Methylation Cycle</a:t>
            </a:r>
          </a:p>
        </p:txBody>
      </p:sp>
      <p:sp>
        <p:nvSpPr>
          <p:cNvPr id="3" name="Content Placeholder 2">
            <a:extLst>
              <a:ext uri="{FF2B5EF4-FFF2-40B4-BE49-F238E27FC236}">
                <a16:creationId xmlns:a16="http://schemas.microsoft.com/office/drawing/2014/main" id="{B42ECAF3-76A9-DE4D-9883-7D1052A9B1DF}"/>
              </a:ext>
            </a:extLst>
          </p:cNvPr>
          <p:cNvSpPr>
            <a:spLocks noGrp="1"/>
          </p:cNvSpPr>
          <p:nvPr>
            <p:ph idx="1"/>
          </p:nvPr>
        </p:nvSpPr>
        <p:spPr>
          <a:xfrm>
            <a:off x="643468" y="1782981"/>
            <a:ext cx="6891188" cy="4393982"/>
          </a:xfrm>
        </p:spPr>
        <p:txBody>
          <a:bodyPr>
            <a:normAutofit/>
          </a:bodyPr>
          <a:lstStyle/>
          <a:p>
            <a:r>
              <a:rPr lang="en-US" sz="2000"/>
              <a:t>Riboflavin (B2): liver, lamb, mushrooms, spinach, almonds, wild salmon, eggs</a:t>
            </a:r>
          </a:p>
          <a:p>
            <a:r>
              <a:rPr lang="en-US" sz="2000"/>
              <a:t>Folate (B9): green vegetables, beans, peas, lentils, squash</a:t>
            </a:r>
          </a:p>
          <a:p>
            <a:r>
              <a:rPr lang="en-US" sz="2000"/>
              <a:t>Cobalamin (B12): red meat, salmon, clams, muscles, crab, eggs [*vegans/vegetarians have to supplement!]</a:t>
            </a:r>
          </a:p>
          <a:p>
            <a:r>
              <a:rPr lang="en-US" sz="2000"/>
              <a:t>Protein: animal sources = beef, lamb, fish, poultry, eggs, and dairy (many people have an intolerance to cow’s dairy products so, as long as you do not have an autoimmune disease, try goat and sheep products); plant sources = beans, peas, lentils, broccoli, nuts and seeds</a:t>
            </a:r>
          </a:p>
          <a:p>
            <a:r>
              <a:rPr lang="en-US" sz="2000"/>
              <a:t>Magnesium: dark leafy greens, nuts, seeds, fish, beans, avocados, whole grains</a:t>
            </a:r>
          </a:p>
        </p:txBody>
      </p:sp>
      <p:pic>
        <p:nvPicPr>
          <p:cNvPr id="5" name="Picture 4">
            <a:extLst>
              <a:ext uri="{FF2B5EF4-FFF2-40B4-BE49-F238E27FC236}">
                <a16:creationId xmlns:a16="http://schemas.microsoft.com/office/drawing/2014/main" id="{B843FB56-FD28-D44F-B7C5-66F3780DD975}"/>
              </a:ext>
            </a:extLst>
          </p:cNvPr>
          <p:cNvPicPr>
            <a:picLocks noChangeAspect="1"/>
          </p:cNvPicPr>
          <p:nvPr/>
        </p:nvPicPr>
        <p:blipFill rotWithShape="1">
          <a:blip r:embed="rId2"/>
          <a:srcRect l="18194" r="21628"/>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72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49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6042A-87A1-C948-895F-9A950DA0DBFF}"/>
              </a:ext>
            </a:extLst>
          </p:cNvPr>
          <p:cNvSpPr>
            <a:spLocks noGrp="1"/>
          </p:cNvSpPr>
          <p:nvPr>
            <p:ph type="ctrTitle"/>
          </p:nvPr>
        </p:nvSpPr>
        <p:spPr>
          <a:xfrm>
            <a:off x="9093496" y="618681"/>
            <a:ext cx="2613872" cy="4794567"/>
          </a:xfrm>
        </p:spPr>
        <p:txBody>
          <a:bodyPr vert="horz" lIns="91440" tIns="45720" rIns="91440" bIns="45720" rtlCol="0" anchor="ctr">
            <a:normAutofit/>
          </a:bodyPr>
          <a:lstStyle/>
          <a:p>
            <a:pPr algn="l"/>
            <a:r>
              <a:rPr lang="en-US" sz="3600" dirty="0">
                <a:solidFill>
                  <a:srgbClr val="FFFFFF"/>
                </a:solidFill>
              </a:rPr>
              <a:t>COMT: </a:t>
            </a:r>
            <a:br>
              <a:rPr lang="en-US" sz="3600" dirty="0">
                <a:solidFill>
                  <a:srgbClr val="FFFFFF"/>
                </a:solidFill>
              </a:rPr>
            </a:br>
            <a:r>
              <a:rPr lang="en-US" sz="3600" dirty="0">
                <a:solidFill>
                  <a:srgbClr val="FFFFFF"/>
                </a:solidFill>
              </a:rPr>
              <a:t>Focus and Buoyancy, or Mellowness and Calm</a:t>
            </a:r>
          </a:p>
        </p:txBody>
      </p:sp>
      <p:sp>
        <p:nvSpPr>
          <p:cNvPr id="2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BCF72E-02A3-9B4F-B74D-FE84C290414A}"/>
              </a:ext>
            </a:extLst>
          </p:cNvPr>
          <p:cNvPicPr>
            <a:picLocks noChangeAspect="1"/>
          </p:cNvPicPr>
          <p:nvPr/>
        </p:nvPicPr>
        <p:blipFill rotWithShape="1">
          <a:blip r:embed="rId2"/>
          <a:srcRect l="864"/>
          <a:stretch/>
        </p:blipFill>
        <p:spPr>
          <a:xfrm>
            <a:off x="976251" y="942538"/>
            <a:ext cx="7163222" cy="4808332"/>
          </a:xfrm>
          <a:prstGeom prst="rect">
            <a:avLst/>
          </a:prstGeom>
          <a:effectLst/>
        </p:spPr>
      </p:pic>
    </p:spTree>
    <p:extLst>
      <p:ext uri="{BB962C8B-B14F-4D97-AF65-F5344CB8AC3E}">
        <p14:creationId xmlns:p14="http://schemas.microsoft.com/office/powerpoint/2010/main" val="35257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6F03-33C0-1947-8813-F2C932CD4633}"/>
              </a:ext>
            </a:extLst>
          </p:cNvPr>
          <p:cNvSpPr>
            <a:spLocks noGrp="1"/>
          </p:cNvSpPr>
          <p:nvPr>
            <p:ph type="title"/>
          </p:nvPr>
        </p:nvSpPr>
        <p:spPr>
          <a:xfrm>
            <a:off x="1653363" y="365760"/>
            <a:ext cx="9367203" cy="1188720"/>
          </a:xfrm>
        </p:spPr>
        <p:txBody>
          <a:bodyPr>
            <a:normAutofit/>
          </a:bodyPr>
          <a:lstStyle/>
          <a:p>
            <a:r>
              <a:rPr lang="en-US"/>
              <a:t>Purpose of COMT</a:t>
            </a:r>
            <a:endParaRPr lang="en-US"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D80CC93-0774-A242-8DD9-F546A83D4CCD}"/>
              </a:ext>
            </a:extLst>
          </p:cNvPr>
          <p:cNvSpPr>
            <a:spLocks noGrp="1"/>
          </p:cNvSpPr>
          <p:nvPr>
            <p:ph idx="1"/>
          </p:nvPr>
        </p:nvSpPr>
        <p:spPr>
          <a:xfrm>
            <a:off x="1653363" y="2176272"/>
            <a:ext cx="9367204" cy="4041648"/>
          </a:xfrm>
        </p:spPr>
        <p:txBody>
          <a:bodyPr anchor="t">
            <a:normAutofit/>
          </a:bodyPr>
          <a:lstStyle/>
          <a:p>
            <a:r>
              <a:rPr lang="en-US" sz="1800" dirty="0"/>
              <a:t>Responsible for processing </a:t>
            </a:r>
            <a:r>
              <a:rPr lang="en-US" sz="1800" dirty="0" err="1"/>
              <a:t>catechols</a:t>
            </a:r>
            <a:r>
              <a:rPr lang="en-US" sz="1800" dirty="0"/>
              <a:t>, estrogen and some major neurotransmitters (dopamine (our body’s natural reward system), norepinephrine (noradrenalin) and epinephrine (adrenalin)).</a:t>
            </a:r>
          </a:p>
          <a:p>
            <a:pPr lvl="1">
              <a:buFont typeface="Wingdings" pitchFamily="2" charset="2"/>
              <a:buChar char="v"/>
            </a:pPr>
            <a:r>
              <a:rPr lang="en-US" sz="1800" dirty="0"/>
              <a:t>Neurotransmitters enable us to process thought and emotion.</a:t>
            </a:r>
          </a:p>
          <a:p>
            <a:r>
              <a:rPr lang="en-US" sz="1800" dirty="0"/>
              <a:t>A Dirty </a:t>
            </a:r>
            <a:r>
              <a:rPr lang="en-US" sz="1800" i="1" dirty="0"/>
              <a:t>slow</a:t>
            </a:r>
            <a:r>
              <a:rPr lang="en-US" sz="1800" dirty="0"/>
              <a:t> COMT (processes these </a:t>
            </a:r>
            <a:r>
              <a:rPr lang="en-US" sz="1800" dirty="0" err="1"/>
              <a:t>catechols</a:t>
            </a:r>
            <a:r>
              <a:rPr lang="en-US" sz="1800" dirty="0"/>
              <a:t>, estrogen and neurotransmitters slowly): buoyancy, confidence, energy, enthusiasm, strong sexual function, estrogen issues (PMS, menstrual issues, fibroids, risk of female cancers), irritability, pain intolerance, sleep difficulties, trouble relaxing or powering down, workaholism, and sensitivity to caffeine, chocolate and green tea.</a:t>
            </a:r>
          </a:p>
          <a:p>
            <a:r>
              <a:rPr lang="en-US" sz="1800" dirty="0"/>
              <a:t>A Dirty </a:t>
            </a:r>
            <a:r>
              <a:rPr lang="en-US" sz="1800" i="1" dirty="0"/>
              <a:t>fast</a:t>
            </a:r>
            <a:r>
              <a:rPr lang="en-US" sz="1800" dirty="0"/>
              <a:t> COMT (processes these </a:t>
            </a:r>
            <a:r>
              <a:rPr lang="en-US" sz="1800" dirty="0" err="1"/>
              <a:t>catechols</a:t>
            </a:r>
            <a:r>
              <a:rPr lang="en-US" sz="1800" dirty="0"/>
              <a:t>, estrogen and neurotransmitters fast): excessive sense of calm, good-temperedness, lack of sleep difficulties, effective stress response, pain tolerance, difficulty completing tasks, difficulty focusing, forgetfulness, lack of confidence or optimism, low energy, menopause/perimenopause challenges, and reliance on caffeine, green tea or chocolate.</a:t>
            </a:r>
          </a:p>
          <a:p>
            <a:pPr marL="0" indent="0">
              <a:buNone/>
            </a:pPr>
            <a:endParaRPr lang="en-US" sz="1800" dirty="0"/>
          </a:p>
        </p:txBody>
      </p:sp>
    </p:spTree>
    <p:extLst>
      <p:ext uri="{BB962C8B-B14F-4D97-AF65-F5344CB8AC3E}">
        <p14:creationId xmlns:p14="http://schemas.microsoft.com/office/powerpoint/2010/main" val="395409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BCA9-A8E7-3740-A3CC-7C175E8E02D0}"/>
              </a:ext>
            </a:extLst>
          </p:cNvPr>
          <p:cNvSpPr>
            <a:spLocks noGrp="1"/>
          </p:cNvSpPr>
          <p:nvPr>
            <p:ph type="title"/>
          </p:nvPr>
        </p:nvSpPr>
        <p:spPr>
          <a:xfrm>
            <a:off x="5069940" y="365124"/>
            <a:ext cx="6172200" cy="1828800"/>
          </a:xfrm>
        </p:spPr>
        <p:txBody>
          <a:bodyPr>
            <a:normAutofit/>
          </a:bodyPr>
          <a:lstStyle/>
          <a:p>
            <a:r>
              <a:rPr lang="en-US" dirty="0"/>
              <a:t>Health Conditions Related to a Dirty COMT</a:t>
            </a:r>
            <a:endParaRPr lang="en-US"/>
          </a:p>
        </p:txBody>
      </p:sp>
      <p:pic>
        <p:nvPicPr>
          <p:cNvPr id="5" name="Picture 4">
            <a:extLst>
              <a:ext uri="{FF2B5EF4-FFF2-40B4-BE49-F238E27FC236}">
                <a16:creationId xmlns:a16="http://schemas.microsoft.com/office/drawing/2014/main" id="{9DD54E11-D784-AA42-A9FC-4549654C6255}"/>
              </a:ext>
            </a:extLst>
          </p:cNvPr>
          <p:cNvPicPr>
            <a:picLocks noChangeAspect="1"/>
          </p:cNvPicPr>
          <p:nvPr/>
        </p:nvPicPr>
        <p:blipFill rotWithShape="1">
          <a:blip r:embed="rId2"/>
          <a:srcRect r="2678" b="-2"/>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94687EE9-FEE9-9941-AE9B-E28092129A3E}"/>
              </a:ext>
            </a:extLst>
          </p:cNvPr>
          <p:cNvSpPr>
            <a:spLocks noGrp="1"/>
          </p:cNvSpPr>
          <p:nvPr>
            <p:ph idx="1"/>
          </p:nvPr>
        </p:nvSpPr>
        <p:spPr>
          <a:xfrm>
            <a:off x="5069940" y="2322576"/>
            <a:ext cx="6172200" cy="3858768"/>
          </a:xfrm>
        </p:spPr>
        <p:txBody>
          <a:bodyPr numCol="2">
            <a:normAutofit/>
          </a:bodyPr>
          <a:lstStyle/>
          <a:p>
            <a:r>
              <a:rPr lang="en-US" sz="1700" i="1"/>
              <a:t>Slow </a:t>
            </a:r>
            <a:r>
              <a:rPr lang="en-US" sz="1700"/>
              <a:t>COMT:</a:t>
            </a:r>
          </a:p>
          <a:p>
            <a:pPr lvl="1"/>
            <a:r>
              <a:rPr lang="en-US" sz="1700"/>
              <a:t>Acute coronary syndrome</a:t>
            </a:r>
          </a:p>
          <a:p>
            <a:pPr lvl="1"/>
            <a:r>
              <a:rPr lang="en-US" sz="1700"/>
              <a:t>ADD with hyperactivity</a:t>
            </a:r>
          </a:p>
          <a:p>
            <a:pPr lvl="1"/>
            <a:r>
              <a:rPr lang="en-US" sz="1700"/>
              <a:t>Anxiety</a:t>
            </a:r>
          </a:p>
          <a:p>
            <a:pPr lvl="1"/>
            <a:r>
              <a:rPr lang="en-US" sz="1700"/>
              <a:t>Bipolar disorder – esp. mania</a:t>
            </a:r>
          </a:p>
          <a:p>
            <a:pPr lvl="1"/>
            <a:r>
              <a:rPr lang="en-US" sz="1700"/>
              <a:t>Breast Cancer</a:t>
            </a:r>
          </a:p>
          <a:p>
            <a:pPr lvl="1"/>
            <a:r>
              <a:rPr lang="en-US" sz="1700"/>
              <a:t>Fibroids</a:t>
            </a:r>
          </a:p>
          <a:p>
            <a:pPr lvl="1"/>
            <a:r>
              <a:rPr lang="en-US" sz="1700"/>
              <a:t>Fibromyalgia</a:t>
            </a:r>
          </a:p>
          <a:p>
            <a:pPr lvl="1"/>
            <a:r>
              <a:rPr lang="en-US" sz="1700"/>
              <a:t>Panic Disorder</a:t>
            </a:r>
          </a:p>
          <a:p>
            <a:pPr lvl="1"/>
            <a:r>
              <a:rPr lang="en-US" sz="1700"/>
              <a:t>Parkinson’s</a:t>
            </a:r>
          </a:p>
          <a:p>
            <a:pPr lvl="1"/>
            <a:r>
              <a:rPr lang="en-US" sz="1700"/>
              <a:t>PMS</a:t>
            </a:r>
          </a:p>
          <a:p>
            <a:pPr lvl="1"/>
            <a:r>
              <a:rPr lang="en-US" sz="1700"/>
              <a:t>Preeclampsia</a:t>
            </a:r>
          </a:p>
          <a:p>
            <a:pPr lvl="1"/>
            <a:r>
              <a:rPr lang="en-US" sz="1700"/>
              <a:t>Schizophrenia</a:t>
            </a:r>
          </a:p>
          <a:p>
            <a:pPr lvl="1"/>
            <a:r>
              <a:rPr lang="en-US" sz="1700"/>
              <a:t>Stress Cardiomyopathy</a:t>
            </a:r>
          </a:p>
          <a:p>
            <a:pPr lvl="1"/>
            <a:r>
              <a:rPr lang="en-US" sz="1700"/>
              <a:t>Stress-related hypertension</a:t>
            </a:r>
          </a:p>
          <a:p>
            <a:pPr lvl="1"/>
            <a:r>
              <a:rPr lang="en-US" sz="1700"/>
              <a:t>Uterine Cancer</a:t>
            </a:r>
          </a:p>
          <a:p>
            <a:r>
              <a:rPr lang="en-US" sz="1700" i="1"/>
              <a:t>Fast </a:t>
            </a:r>
            <a:r>
              <a:rPr lang="en-US" sz="1700"/>
              <a:t>COMT:</a:t>
            </a:r>
          </a:p>
          <a:p>
            <a:pPr lvl="1"/>
            <a:r>
              <a:rPr lang="en-US" sz="1700"/>
              <a:t>ADHD</a:t>
            </a:r>
          </a:p>
          <a:p>
            <a:pPr lvl="1"/>
            <a:r>
              <a:rPr lang="en-US" sz="1700"/>
              <a:t>Addictive Disorders</a:t>
            </a:r>
          </a:p>
          <a:p>
            <a:pPr lvl="1"/>
            <a:r>
              <a:rPr lang="en-US" sz="1700"/>
              <a:t>Depression</a:t>
            </a:r>
          </a:p>
          <a:p>
            <a:pPr lvl="1"/>
            <a:r>
              <a:rPr lang="en-US" sz="1700"/>
              <a:t>Learning Disability</a:t>
            </a:r>
          </a:p>
        </p:txBody>
      </p:sp>
    </p:spTree>
    <p:extLst>
      <p:ext uri="{BB962C8B-B14F-4D97-AF65-F5344CB8AC3E}">
        <p14:creationId xmlns:p14="http://schemas.microsoft.com/office/powerpoint/2010/main" val="311218398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8B9608-BCAF-A344-8BC0-9A21F2799DF4}"/>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Makes COMT Dirty?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E38BD53-71B6-4441-857E-A4F6DC9A5207}"/>
              </a:ext>
            </a:extLst>
          </p:cNvPr>
          <p:cNvSpPr>
            <a:spLocks noGrp="1"/>
          </p:cNvSpPr>
          <p:nvPr>
            <p:ph idx="1"/>
          </p:nvPr>
        </p:nvSpPr>
        <p:spPr>
          <a:xfrm>
            <a:off x="4447308" y="591344"/>
            <a:ext cx="6906491" cy="5585619"/>
          </a:xfrm>
        </p:spPr>
        <p:txBody>
          <a:bodyPr anchor="ctr">
            <a:normAutofit/>
          </a:bodyPr>
          <a:lstStyle/>
          <a:p>
            <a:pPr marL="0" indent="0">
              <a:buNone/>
            </a:pPr>
            <a:r>
              <a:rPr lang="en-US" sz="1800" dirty="0"/>
              <a:t>Slow COMT:</a:t>
            </a:r>
          </a:p>
          <a:p>
            <a:pPr lvl="1"/>
            <a:r>
              <a:rPr lang="en-US" sz="1800" dirty="0"/>
              <a:t>Low SAMe (hands off methyl groups to optimize methylation)</a:t>
            </a:r>
          </a:p>
          <a:p>
            <a:pPr lvl="1"/>
            <a:r>
              <a:rPr lang="en-US" sz="1800" dirty="0"/>
              <a:t>Low homocysteine levels</a:t>
            </a:r>
          </a:p>
          <a:p>
            <a:pPr lvl="1"/>
            <a:r>
              <a:rPr lang="en-US" sz="1800" dirty="0"/>
              <a:t>Excessive tea, coffee or chocolate</a:t>
            </a:r>
          </a:p>
          <a:p>
            <a:pPr lvl="1"/>
            <a:r>
              <a:rPr lang="en-US" sz="1800" dirty="0"/>
              <a:t>Too much stress (and thus too much stress neurotransmitters)</a:t>
            </a:r>
          </a:p>
          <a:p>
            <a:pPr lvl="1"/>
            <a:r>
              <a:rPr lang="en-US" sz="1800" dirty="0"/>
              <a:t>Excess weight or a diet high in animal fat, causing a build up of estrogen</a:t>
            </a:r>
          </a:p>
          <a:p>
            <a:pPr lvl="1"/>
            <a:r>
              <a:rPr lang="en-US" sz="1800" dirty="0"/>
              <a:t>Overexposure to xenoestrogens in plastics, personal care products, or home and garden products causing a build up of estrogen</a:t>
            </a:r>
          </a:p>
          <a:p>
            <a:pPr marL="0" indent="0">
              <a:buNone/>
            </a:pPr>
            <a:r>
              <a:rPr lang="en-US" sz="1800" dirty="0"/>
              <a:t>Fast COMT: too much SAMe</a:t>
            </a:r>
          </a:p>
          <a:p>
            <a:pPr marL="0" indent="0">
              <a:buNone/>
            </a:pPr>
            <a:r>
              <a:rPr lang="en-US" sz="1800" dirty="0"/>
              <a:t>Both: </a:t>
            </a:r>
          </a:p>
          <a:p>
            <a:pPr lvl="1"/>
            <a:r>
              <a:rPr lang="en-US" sz="1800" dirty="0"/>
              <a:t>Elevated homocysteine levels</a:t>
            </a:r>
          </a:p>
          <a:p>
            <a:pPr lvl="1"/>
            <a:r>
              <a:rPr lang="en-US" sz="1800" dirty="0"/>
              <a:t>Insufficient vital nutrients, especially folate/B9, cobalamin/B12, and magnesium</a:t>
            </a:r>
          </a:p>
          <a:p>
            <a:pPr lvl="1"/>
            <a:r>
              <a:rPr lang="en-US" sz="1800" dirty="0"/>
              <a:t>A born-clean MTHFR that’s acting dirty, or a born-dirty MTHFR that’s not getting enough support</a:t>
            </a:r>
          </a:p>
        </p:txBody>
      </p:sp>
    </p:spTree>
    <p:extLst>
      <p:ext uri="{BB962C8B-B14F-4D97-AF65-F5344CB8AC3E}">
        <p14:creationId xmlns:p14="http://schemas.microsoft.com/office/powerpoint/2010/main" val="2357792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289D-4466-8245-9298-CE85F2C92E2D}"/>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Class Roadmap</a:t>
            </a:r>
            <a:endParaRPr lang="en-US"/>
          </a:p>
        </p:txBody>
      </p:sp>
      <p:sp>
        <p:nvSpPr>
          <p:cNvPr id="3" name="TextBox 2">
            <a:extLst>
              <a:ext uri="{FF2B5EF4-FFF2-40B4-BE49-F238E27FC236}">
                <a16:creationId xmlns:a16="http://schemas.microsoft.com/office/drawing/2014/main" id="{E9D6BE8C-19D2-2E40-8EA8-333FEC91EF5F}"/>
              </a:ext>
            </a:extLst>
          </p:cNvPr>
          <p:cNvSpPr txBox="1"/>
          <p:nvPr/>
        </p:nvSpPr>
        <p:spPr>
          <a:xfrm>
            <a:off x="4965431" y="2438400"/>
            <a:ext cx="6586489" cy="378541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Learn what your genetic code is telling you nutritionally.</a:t>
            </a:r>
          </a:p>
          <a:p>
            <a:pPr marL="57150">
              <a:lnSpc>
                <a:spcPct val="90000"/>
              </a:lnSpc>
              <a:spcAft>
                <a:spcPts val="600"/>
              </a:spcAft>
            </a:pPr>
            <a:endParaRPr lang="en-US" sz="2000" dirty="0"/>
          </a:p>
          <a:p>
            <a:pPr marL="285750" indent="-228600">
              <a:lnSpc>
                <a:spcPct val="90000"/>
              </a:lnSpc>
              <a:spcAft>
                <a:spcPts val="600"/>
              </a:spcAft>
              <a:buFont typeface="Arial" panose="020B0604020202020204" pitchFamily="34" charset="0"/>
              <a:buChar char="•"/>
            </a:pPr>
            <a:r>
              <a:rPr lang="en-US" sz="2000" dirty="0"/>
              <a:t>Learn why knowing your blood type can optimize your food choices to feed your genes for healthy expression.</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Learn B.A.S.I.C.S. living to optimize absorption of the nutrients you consume.</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Take home recipes that will feed your type that you can cook from your pantry tonight.</a:t>
            </a:r>
          </a:p>
          <a:p>
            <a:pPr marL="285750" indent="-228600">
              <a:lnSpc>
                <a:spcPct val="90000"/>
              </a:lnSpc>
              <a:spcAft>
                <a:spcPts val="600"/>
              </a:spcAft>
              <a:buFont typeface="Arial" panose="020B0604020202020204" pitchFamily="34" charset="0"/>
              <a:buChar char="•"/>
            </a:pPr>
            <a:endParaRPr lang="en-US" sz="2000" dirty="0"/>
          </a:p>
        </p:txBody>
      </p:sp>
      <p:pic>
        <p:nvPicPr>
          <p:cNvPr id="5" name="Picture 4" descr="A picture containing tree, sunset, nature&#10;&#10;Description automatically generated">
            <a:extLst>
              <a:ext uri="{FF2B5EF4-FFF2-40B4-BE49-F238E27FC236}">
                <a16:creationId xmlns:a16="http://schemas.microsoft.com/office/drawing/2014/main" id="{A9914E28-0ED7-DF44-A17A-19EE7941ADC4}"/>
              </a:ext>
            </a:extLst>
          </p:cNvPr>
          <p:cNvPicPr>
            <a:picLocks noChangeAspect="1"/>
          </p:cNvPicPr>
          <p:nvPr/>
        </p:nvPicPr>
        <p:blipFill rotWithShape="1">
          <a:blip r:embed="rId2"/>
          <a:srcRect t="155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8B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68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2A2B-2A8F-7141-8F75-64CAD602FC88}"/>
              </a:ext>
            </a:extLst>
          </p:cNvPr>
          <p:cNvSpPr>
            <a:spLocks noGrp="1"/>
          </p:cNvSpPr>
          <p:nvPr>
            <p:ph type="title"/>
          </p:nvPr>
        </p:nvSpPr>
        <p:spPr>
          <a:xfrm>
            <a:off x="838200" y="365125"/>
            <a:ext cx="10515600" cy="1325563"/>
          </a:xfrm>
        </p:spPr>
        <p:txBody>
          <a:bodyPr/>
          <a:lstStyle/>
          <a:p>
            <a:r>
              <a:rPr lang="en-US"/>
              <a:t>Key Nutrients for a Healthy COMT</a:t>
            </a:r>
            <a:endParaRPr lang="en-US" dirty="0"/>
          </a:p>
        </p:txBody>
      </p:sp>
      <p:sp>
        <p:nvSpPr>
          <p:cNvPr id="3" name="Content Placeholder 2">
            <a:extLst>
              <a:ext uri="{FF2B5EF4-FFF2-40B4-BE49-F238E27FC236}">
                <a16:creationId xmlns:a16="http://schemas.microsoft.com/office/drawing/2014/main" id="{A71F9149-13EA-7F4B-B104-B9887E72B27C}"/>
              </a:ext>
            </a:extLst>
          </p:cNvPr>
          <p:cNvSpPr>
            <a:spLocks noGrp="1"/>
          </p:cNvSpPr>
          <p:nvPr>
            <p:ph idx="1"/>
          </p:nvPr>
        </p:nvSpPr>
        <p:spPr>
          <a:xfrm>
            <a:off x="838200" y="1825625"/>
            <a:ext cx="10515600" cy="4351338"/>
          </a:xfrm>
        </p:spPr>
        <p:txBody>
          <a:bodyPr/>
          <a:lstStyle/>
          <a:p>
            <a:r>
              <a:rPr lang="en-US"/>
              <a:t>To support Methylation which COMT relies on…</a:t>
            </a:r>
          </a:p>
          <a:p>
            <a:pPr lvl="1"/>
            <a:r>
              <a:rPr lang="en-US"/>
              <a:t>Riboflavin/B2</a:t>
            </a:r>
          </a:p>
          <a:p>
            <a:pPr lvl="1"/>
            <a:r>
              <a:rPr lang="en-US"/>
              <a:t>Folate/B9</a:t>
            </a:r>
          </a:p>
          <a:p>
            <a:pPr lvl="1"/>
            <a:r>
              <a:rPr lang="en-US"/>
              <a:t>Cobalamin/B12</a:t>
            </a:r>
          </a:p>
          <a:p>
            <a:pPr lvl="1"/>
            <a:r>
              <a:rPr lang="en-US"/>
              <a:t>Protein</a:t>
            </a:r>
          </a:p>
          <a:p>
            <a:pPr lvl="1"/>
            <a:r>
              <a:rPr lang="en-US"/>
              <a:t>Magnesium: dark leafy greens, nuts, seeds, fish, beans, avocados, and whole grains</a:t>
            </a:r>
            <a:endParaRPr lang="en-US" dirty="0"/>
          </a:p>
        </p:txBody>
      </p:sp>
      <p:pic>
        <p:nvPicPr>
          <p:cNvPr id="5" name="Picture 4">
            <a:extLst>
              <a:ext uri="{FF2B5EF4-FFF2-40B4-BE49-F238E27FC236}">
                <a16:creationId xmlns:a16="http://schemas.microsoft.com/office/drawing/2014/main" id="{3813D16B-3AE1-6D46-ADDA-9B92A725F3CF}"/>
              </a:ext>
            </a:extLst>
          </p:cNvPr>
          <p:cNvPicPr>
            <a:picLocks noChangeAspect="1"/>
          </p:cNvPicPr>
          <p:nvPr/>
        </p:nvPicPr>
        <p:blipFill>
          <a:blip r:embed="rId2"/>
          <a:stretch>
            <a:fillRect/>
          </a:stretch>
        </p:blipFill>
        <p:spPr>
          <a:xfrm>
            <a:off x="3240709" y="4334289"/>
            <a:ext cx="5511800" cy="2324100"/>
          </a:xfrm>
          <a:prstGeom prst="rect">
            <a:avLst/>
          </a:prstGeom>
        </p:spPr>
      </p:pic>
    </p:spTree>
    <p:extLst>
      <p:ext uri="{BB962C8B-B14F-4D97-AF65-F5344CB8AC3E}">
        <p14:creationId xmlns:p14="http://schemas.microsoft.com/office/powerpoint/2010/main" val="740363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D646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D82405-8F69-FF49-94BD-7C68437989DF}"/>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Other Ways to Clean up Your Dirty COMT</a:t>
            </a:r>
          </a:p>
        </p:txBody>
      </p:sp>
      <p:pic>
        <p:nvPicPr>
          <p:cNvPr id="5" name="Picture 4">
            <a:extLst>
              <a:ext uri="{FF2B5EF4-FFF2-40B4-BE49-F238E27FC236}">
                <a16:creationId xmlns:a16="http://schemas.microsoft.com/office/drawing/2014/main" id="{7B6D6390-6C12-764D-BE31-A7BFC31886F7}"/>
              </a:ext>
            </a:extLst>
          </p:cNvPr>
          <p:cNvPicPr>
            <a:picLocks noChangeAspect="1"/>
          </p:cNvPicPr>
          <p:nvPr/>
        </p:nvPicPr>
        <p:blipFill rotWithShape="1">
          <a:blip r:embed="rId2"/>
          <a:srcRect r="2" b="1255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1BDAF6C-17F7-7543-ABA9-FA1D59BAEE1C}"/>
              </a:ext>
            </a:extLst>
          </p:cNvPr>
          <p:cNvSpPr>
            <a:spLocks noGrp="1"/>
          </p:cNvSpPr>
          <p:nvPr>
            <p:ph idx="1"/>
          </p:nvPr>
        </p:nvSpPr>
        <p:spPr>
          <a:xfrm>
            <a:off x="7760043" y="494270"/>
            <a:ext cx="3907701" cy="5898011"/>
          </a:xfrm>
        </p:spPr>
        <p:txBody>
          <a:bodyPr numCol="2" anchor="ctr">
            <a:normAutofit fontScale="92500" lnSpcReduction="10000"/>
          </a:bodyPr>
          <a:lstStyle/>
          <a:p>
            <a:r>
              <a:rPr lang="en-US" sz="1400" dirty="0">
                <a:solidFill>
                  <a:srgbClr val="FFFFFF"/>
                </a:solidFill>
              </a:rPr>
              <a:t>Both: </a:t>
            </a:r>
          </a:p>
          <a:p>
            <a:pPr lvl="1"/>
            <a:r>
              <a:rPr lang="en-US" sz="1400" dirty="0">
                <a:solidFill>
                  <a:srgbClr val="FFFFFF"/>
                </a:solidFill>
              </a:rPr>
              <a:t>optimize your weight (body fat creates estrogen)</a:t>
            </a:r>
          </a:p>
          <a:p>
            <a:pPr lvl="1"/>
            <a:r>
              <a:rPr lang="en-US" sz="1400" dirty="0">
                <a:solidFill>
                  <a:srgbClr val="FFFFFF"/>
                </a:solidFill>
              </a:rPr>
              <a:t>Avoid plastics, including BPA plastics, because they mimic estrogen</a:t>
            </a:r>
          </a:p>
          <a:p>
            <a:pPr lvl="1"/>
            <a:r>
              <a:rPr lang="en-US" sz="1400" dirty="0">
                <a:solidFill>
                  <a:srgbClr val="FFFFFF"/>
                </a:solidFill>
              </a:rPr>
              <a:t>Meditate a few minutes a day</a:t>
            </a:r>
          </a:p>
          <a:p>
            <a:pPr lvl="1"/>
            <a:r>
              <a:rPr lang="en-US" sz="1400" dirty="0">
                <a:solidFill>
                  <a:srgbClr val="FFFFFF"/>
                </a:solidFill>
              </a:rPr>
              <a:t>Get up/go to bed at a fixed routine</a:t>
            </a:r>
          </a:p>
          <a:p>
            <a:pPr lvl="1"/>
            <a:r>
              <a:rPr lang="en-US" sz="1400" dirty="0">
                <a:solidFill>
                  <a:srgbClr val="FFFFFF"/>
                </a:solidFill>
              </a:rPr>
              <a:t>Avoid Roundup (including soy products as they have likely been farmed with Roundup)</a:t>
            </a:r>
          </a:p>
          <a:p>
            <a:pPr lvl="1"/>
            <a:r>
              <a:rPr lang="en-US" sz="1400" dirty="0">
                <a:solidFill>
                  <a:srgbClr val="FFFFFF"/>
                </a:solidFill>
              </a:rPr>
              <a:t>Avoid glyphosate, phthalates, and dioxins (esp. found in cosmetics)</a:t>
            </a:r>
          </a:p>
          <a:p>
            <a:pPr lvl="1"/>
            <a:r>
              <a:rPr lang="en-US" sz="1400" dirty="0">
                <a:solidFill>
                  <a:srgbClr val="FFFFFF"/>
                </a:solidFill>
              </a:rPr>
              <a:t>Eat as clean as you can</a:t>
            </a:r>
          </a:p>
          <a:p>
            <a:pPr lvl="1"/>
            <a:r>
              <a:rPr lang="en-US" sz="1400" dirty="0">
                <a:solidFill>
                  <a:srgbClr val="FFFFFF"/>
                </a:solidFill>
              </a:rPr>
              <a:t>Balance estrogen levels with beets, carrots, onions, artichokes, and cruciferous vegetables</a:t>
            </a:r>
          </a:p>
          <a:p>
            <a:pPr lvl="1"/>
            <a:r>
              <a:rPr lang="en-US" sz="1400" dirty="0">
                <a:solidFill>
                  <a:srgbClr val="FFFFFF"/>
                </a:solidFill>
              </a:rPr>
              <a:t>Support your liver with dandelion greens and radishes</a:t>
            </a:r>
          </a:p>
          <a:p>
            <a:pPr lvl="1"/>
            <a:r>
              <a:rPr lang="en-US" sz="1400" dirty="0">
                <a:solidFill>
                  <a:srgbClr val="FFFFFF"/>
                </a:solidFill>
              </a:rPr>
              <a:t>Eat a maximum of 3 balanced meals a day</a:t>
            </a:r>
          </a:p>
          <a:p>
            <a:pPr lvl="1"/>
            <a:r>
              <a:rPr lang="en-US" sz="1400" dirty="0">
                <a:solidFill>
                  <a:srgbClr val="FFFFFF"/>
                </a:solidFill>
              </a:rPr>
              <a:t>Declutter your home</a:t>
            </a:r>
          </a:p>
          <a:p>
            <a:r>
              <a:rPr lang="en-US" sz="1400" dirty="0">
                <a:solidFill>
                  <a:srgbClr val="FFFFFF"/>
                </a:solidFill>
              </a:rPr>
              <a:t>Slow: </a:t>
            </a:r>
          </a:p>
          <a:p>
            <a:pPr lvl="1"/>
            <a:r>
              <a:rPr lang="en-US" sz="1400" dirty="0">
                <a:solidFill>
                  <a:srgbClr val="FFFFFF"/>
                </a:solidFill>
              </a:rPr>
              <a:t>Breathing</a:t>
            </a:r>
          </a:p>
          <a:p>
            <a:pPr lvl="1"/>
            <a:r>
              <a:rPr lang="en-US" sz="1400" dirty="0">
                <a:solidFill>
                  <a:srgbClr val="FFFFFF"/>
                </a:solidFill>
              </a:rPr>
              <a:t>Music</a:t>
            </a:r>
          </a:p>
          <a:p>
            <a:pPr lvl="1"/>
            <a:r>
              <a:rPr lang="en-US" sz="1400" dirty="0">
                <a:solidFill>
                  <a:srgbClr val="FFFFFF"/>
                </a:solidFill>
              </a:rPr>
              <a:t>Breaks</a:t>
            </a:r>
          </a:p>
          <a:p>
            <a:pPr lvl="1"/>
            <a:r>
              <a:rPr lang="en-US" sz="1400" dirty="0">
                <a:solidFill>
                  <a:srgbClr val="FFFFFF"/>
                </a:solidFill>
              </a:rPr>
              <a:t>Exercise to sweat</a:t>
            </a:r>
          </a:p>
          <a:p>
            <a:pPr lvl="1"/>
            <a:r>
              <a:rPr lang="en-US" sz="1400" dirty="0">
                <a:solidFill>
                  <a:srgbClr val="FFFFFF"/>
                </a:solidFill>
              </a:rPr>
              <a:t>Balance caffeine, tea and chocolate</a:t>
            </a:r>
          </a:p>
          <a:p>
            <a:r>
              <a:rPr lang="en-US" sz="1400" dirty="0">
                <a:solidFill>
                  <a:srgbClr val="FFFFFF"/>
                </a:solidFill>
              </a:rPr>
              <a:t>Fast:</a:t>
            </a:r>
          </a:p>
          <a:p>
            <a:pPr lvl="1"/>
            <a:r>
              <a:rPr lang="en-US" sz="1400" dirty="0">
                <a:solidFill>
                  <a:srgbClr val="FFFFFF"/>
                </a:solidFill>
              </a:rPr>
              <a:t>Increase protein, avoid sugar</a:t>
            </a:r>
          </a:p>
          <a:p>
            <a:pPr lvl="1"/>
            <a:r>
              <a:rPr lang="en-US" sz="1400" dirty="0">
                <a:solidFill>
                  <a:srgbClr val="FFFFFF"/>
                </a:solidFill>
              </a:rPr>
              <a:t>Sleep</a:t>
            </a:r>
          </a:p>
          <a:p>
            <a:pPr lvl="1"/>
            <a:r>
              <a:rPr lang="en-US" sz="1400" dirty="0">
                <a:solidFill>
                  <a:srgbClr val="FFFFFF"/>
                </a:solidFill>
              </a:rPr>
              <a:t>Brain engaging activities</a:t>
            </a:r>
          </a:p>
          <a:p>
            <a:pPr lvl="1"/>
            <a:r>
              <a:rPr lang="en-US" sz="1400" dirty="0">
                <a:solidFill>
                  <a:srgbClr val="FFFFFF"/>
                </a:solidFill>
              </a:rPr>
              <a:t>Hug! (it raises dopamine)</a:t>
            </a:r>
          </a:p>
        </p:txBody>
      </p:sp>
    </p:spTree>
    <p:extLst>
      <p:ext uri="{BB962C8B-B14F-4D97-AF65-F5344CB8AC3E}">
        <p14:creationId xmlns:p14="http://schemas.microsoft.com/office/powerpoint/2010/main" val="3134087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34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3635C-24B3-DF4F-9384-60FAE9FE3E07}"/>
              </a:ext>
            </a:extLst>
          </p:cNvPr>
          <p:cNvSpPr>
            <a:spLocks noGrp="1"/>
          </p:cNvSpPr>
          <p:nvPr>
            <p:ph type="ctrTitle"/>
          </p:nvPr>
        </p:nvSpPr>
        <p:spPr>
          <a:xfrm>
            <a:off x="9084774" y="1031716"/>
            <a:ext cx="2613872" cy="4794567"/>
          </a:xfrm>
        </p:spPr>
        <p:txBody>
          <a:bodyPr vert="horz" lIns="91440" tIns="45720" rIns="91440" bIns="45720" rtlCol="0" anchor="ctr">
            <a:normAutofit/>
          </a:bodyPr>
          <a:lstStyle/>
          <a:p>
            <a:pPr algn="l"/>
            <a:r>
              <a:rPr lang="en-US" sz="3200" dirty="0">
                <a:solidFill>
                  <a:srgbClr val="FFFFFF"/>
                </a:solidFill>
              </a:rPr>
              <a:t>DAO: Oversensitivity to Foods</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BB52B7-B618-404C-B3D3-82936E07171E}"/>
              </a:ext>
            </a:extLst>
          </p:cNvPr>
          <p:cNvPicPr>
            <a:picLocks noChangeAspect="1"/>
          </p:cNvPicPr>
          <p:nvPr/>
        </p:nvPicPr>
        <p:blipFill rotWithShape="1">
          <a:blip r:embed="rId2"/>
          <a:srcRect l="3187" r="3967" b="1"/>
          <a:stretch/>
        </p:blipFill>
        <p:spPr>
          <a:xfrm>
            <a:off x="976251" y="942538"/>
            <a:ext cx="7163222" cy="4808332"/>
          </a:xfrm>
          <a:prstGeom prst="rect">
            <a:avLst/>
          </a:prstGeom>
          <a:effectLst/>
        </p:spPr>
      </p:pic>
    </p:spTree>
    <p:extLst>
      <p:ext uri="{BB962C8B-B14F-4D97-AF65-F5344CB8AC3E}">
        <p14:creationId xmlns:p14="http://schemas.microsoft.com/office/powerpoint/2010/main" val="1398972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C8E9D1-E33B-B14E-956F-0FCB00BFEF93}"/>
              </a:ext>
            </a:extLst>
          </p:cNvPr>
          <p:cNvSpPr>
            <a:spLocks noGrp="1"/>
          </p:cNvSpPr>
          <p:nvPr>
            <p:ph type="title"/>
          </p:nvPr>
        </p:nvSpPr>
        <p:spPr>
          <a:xfrm>
            <a:off x="793662" y="386930"/>
            <a:ext cx="10066122" cy="1298448"/>
          </a:xfrm>
        </p:spPr>
        <p:txBody>
          <a:bodyPr anchor="b">
            <a:normAutofit/>
          </a:bodyPr>
          <a:lstStyle/>
          <a:p>
            <a:r>
              <a:rPr lang="en-US" sz="6000" dirty="0"/>
              <a:t>Purpose of DAO</a:t>
            </a:r>
          </a:p>
        </p:txBody>
      </p:sp>
      <p:sp>
        <p:nvSpPr>
          <p:cNvPr id="32" name="Rectangle 2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CC9C65-8265-5244-8E95-965EFD8722E2}"/>
              </a:ext>
            </a:extLst>
          </p:cNvPr>
          <p:cNvSpPr>
            <a:spLocks noGrp="1"/>
          </p:cNvSpPr>
          <p:nvPr>
            <p:ph idx="1"/>
          </p:nvPr>
        </p:nvSpPr>
        <p:spPr>
          <a:xfrm>
            <a:off x="793662" y="2556357"/>
            <a:ext cx="4530898" cy="3854105"/>
          </a:xfrm>
        </p:spPr>
        <p:txBody>
          <a:bodyPr anchor="ctr">
            <a:normAutofit fontScale="92500" lnSpcReduction="10000"/>
          </a:bodyPr>
          <a:lstStyle/>
          <a:p>
            <a:r>
              <a:rPr lang="en-US" sz="1600" dirty="0"/>
              <a:t>Our DAO gene is responsible for processing a biochemical called histamine; mostly outside of our cells mainly in our gut.  </a:t>
            </a:r>
          </a:p>
          <a:p>
            <a:r>
              <a:rPr lang="en-US" sz="1600" dirty="0"/>
              <a:t>When it is dirty, we are more susceptible to neurological disorders, especially Parkinson’s Disease.  </a:t>
            </a:r>
          </a:p>
          <a:p>
            <a:r>
              <a:rPr lang="en-US" sz="1600" dirty="0"/>
              <a:t>Oversensitivity to histamine, a biochemical that affects immune response and gut function.  It also affects thought and emotion.  </a:t>
            </a:r>
          </a:p>
          <a:p>
            <a:r>
              <a:rPr lang="en-US" sz="1600" dirty="0"/>
              <a:t>Identifying and eliminating gut pathogens is essential to overcoming a dirty DAO.</a:t>
            </a:r>
          </a:p>
          <a:p>
            <a:r>
              <a:rPr lang="en-US" sz="1600" dirty="0"/>
              <a:t>Commonly associated with leaky gut – a condition of the intestinal lining that allows partially digested matter into the blood stream, where it triggers an immune response – and poor digestion (low stomach acid, pancreatic enzymes and/or bile).  This allows pathogens to flourish and raise histamine levels.  </a:t>
            </a:r>
          </a:p>
          <a:p>
            <a:endParaRPr lang="en-US" sz="1600" dirty="0"/>
          </a:p>
        </p:txBody>
      </p:sp>
      <p:pic>
        <p:nvPicPr>
          <p:cNvPr id="7" name="Picture 6">
            <a:extLst>
              <a:ext uri="{FF2B5EF4-FFF2-40B4-BE49-F238E27FC236}">
                <a16:creationId xmlns:a16="http://schemas.microsoft.com/office/drawing/2014/main" id="{79A279BB-8EF3-4644-9C47-2F52CC9B3458}"/>
              </a:ext>
            </a:extLst>
          </p:cNvPr>
          <p:cNvPicPr>
            <a:picLocks noChangeAspect="1"/>
          </p:cNvPicPr>
          <p:nvPr/>
        </p:nvPicPr>
        <p:blipFill rotWithShape="1">
          <a:blip r:embed="rId2"/>
          <a:srcRect l="3766" r="13592" b="1"/>
          <a:stretch/>
        </p:blipFill>
        <p:spPr>
          <a:xfrm>
            <a:off x="5911532" y="2484255"/>
            <a:ext cx="5150277" cy="3714244"/>
          </a:xfrm>
          <a:prstGeom prst="rect">
            <a:avLst/>
          </a:prstGeom>
        </p:spPr>
      </p:pic>
      <p:sp>
        <p:nvSpPr>
          <p:cNvPr id="31" name="Rectangle 3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417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67F4DA-BE33-1F49-9136-D757C22C205E}"/>
              </a:ext>
            </a:extLst>
          </p:cNvPr>
          <p:cNvSpPr>
            <a:spLocks noGrp="1"/>
          </p:cNvSpPr>
          <p:nvPr>
            <p:ph type="title"/>
          </p:nvPr>
        </p:nvSpPr>
        <p:spPr>
          <a:xfrm>
            <a:off x="790832" y="1188637"/>
            <a:ext cx="10602098" cy="1597228"/>
          </a:xfrm>
        </p:spPr>
        <p:txBody>
          <a:bodyPr>
            <a:normAutofit/>
          </a:bodyPr>
          <a:lstStyle/>
          <a:p>
            <a:r>
              <a:rPr lang="en-US" sz="5100" dirty="0"/>
              <a:t>Health Conditions Related to a Dirty DAO</a:t>
            </a:r>
          </a:p>
        </p:txBody>
      </p:sp>
      <p:pic>
        <p:nvPicPr>
          <p:cNvPr id="7" name="Picture 6">
            <a:extLst>
              <a:ext uri="{FF2B5EF4-FFF2-40B4-BE49-F238E27FC236}">
                <a16:creationId xmlns:a16="http://schemas.microsoft.com/office/drawing/2014/main" id="{C072E285-2DEB-4546-8686-7C5FD2CAEF44}"/>
              </a:ext>
            </a:extLst>
          </p:cNvPr>
          <p:cNvPicPr>
            <a:picLocks noChangeAspect="1"/>
          </p:cNvPicPr>
          <p:nvPr/>
        </p:nvPicPr>
        <p:blipFill rotWithShape="1">
          <a:blip r:embed="rId2"/>
          <a:srcRect l="8930" r="18529" b="-2"/>
          <a:stretch/>
        </p:blipFill>
        <p:spPr>
          <a:xfrm>
            <a:off x="1123357" y="3018327"/>
            <a:ext cx="3533985" cy="2728198"/>
          </a:xfrm>
          <a:prstGeom prst="rect">
            <a:avLst/>
          </a:prstGeom>
        </p:spPr>
      </p:pic>
      <p:sp>
        <p:nvSpPr>
          <p:cNvPr id="3" name="Content Placeholder 2">
            <a:extLst>
              <a:ext uri="{FF2B5EF4-FFF2-40B4-BE49-F238E27FC236}">
                <a16:creationId xmlns:a16="http://schemas.microsoft.com/office/drawing/2014/main" id="{DE4F9CE5-0CFF-F84D-AC45-5002AD457667}"/>
              </a:ext>
            </a:extLst>
          </p:cNvPr>
          <p:cNvSpPr>
            <a:spLocks noGrp="1"/>
          </p:cNvSpPr>
          <p:nvPr>
            <p:ph idx="1"/>
          </p:nvPr>
        </p:nvSpPr>
        <p:spPr>
          <a:xfrm>
            <a:off x="4893276" y="2286000"/>
            <a:ext cx="6499654" cy="3440476"/>
          </a:xfrm>
        </p:spPr>
        <p:txBody>
          <a:bodyPr numCol="2" anchor="t">
            <a:normAutofit/>
          </a:bodyPr>
          <a:lstStyle/>
          <a:p>
            <a:r>
              <a:rPr lang="en-US" sz="1600" dirty="0"/>
              <a:t>Anaphylaxis</a:t>
            </a:r>
          </a:p>
          <a:p>
            <a:r>
              <a:rPr lang="en-US" sz="1600" dirty="0"/>
              <a:t>Arrythmia</a:t>
            </a:r>
          </a:p>
          <a:p>
            <a:r>
              <a:rPr lang="en-US" sz="1600" dirty="0"/>
              <a:t>Asthma/exercise-induced asthma</a:t>
            </a:r>
          </a:p>
          <a:p>
            <a:r>
              <a:rPr lang="en-US" sz="1600" dirty="0"/>
              <a:t>Conjunctivitis or keratoconjunctivitis</a:t>
            </a:r>
          </a:p>
          <a:p>
            <a:r>
              <a:rPr lang="en-US" sz="1600" dirty="0"/>
              <a:t>Duodenal Ulcer</a:t>
            </a:r>
          </a:p>
          <a:p>
            <a:r>
              <a:rPr lang="en-US" sz="1600" dirty="0"/>
              <a:t>Eczema</a:t>
            </a:r>
          </a:p>
          <a:p>
            <a:r>
              <a:rPr lang="en-US" sz="1600" dirty="0"/>
              <a:t>Heartburn</a:t>
            </a:r>
          </a:p>
          <a:p>
            <a:r>
              <a:rPr lang="en-US" sz="1600" dirty="0"/>
              <a:t>Insomnia</a:t>
            </a:r>
          </a:p>
          <a:p>
            <a:r>
              <a:rPr lang="en-US" sz="1600" dirty="0"/>
              <a:t>Irritability</a:t>
            </a:r>
          </a:p>
          <a:p>
            <a:r>
              <a:rPr lang="en-US" sz="1600" dirty="0"/>
              <a:t>Irritable Bowel Disorders, including colon adenomas, Crohn’s Disease, and ulcerative colitis</a:t>
            </a:r>
          </a:p>
          <a:p>
            <a:r>
              <a:rPr lang="en-US" sz="1600" dirty="0"/>
              <a:t>Joint Pain</a:t>
            </a:r>
          </a:p>
          <a:p>
            <a:r>
              <a:rPr lang="en-US" sz="1600" dirty="0"/>
              <a:t>Mania</a:t>
            </a:r>
          </a:p>
          <a:p>
            <a:r>
              <a:rPr lang="en-US" sz="1600" dirty="0"/>
              <a:t>Nausea</a:t>
            </a:r>
          </a:p>
          <a:p>
            <a:r>
              <a:rPr lang="en-US" sz="1600" dirty="0"/>
              <a:t>Parkinson’s Disease</a:t>
            </a:r>
          </a:p>
          <a:p>
            <a:r>
              <a:rPr lang="en-US" sz="1600" dirty="0"/>
              <a:t>Pregnancy-related complications</a:t>
            </a:r>
          </a:p>
          <a:p>
            <a:r>
              <a:rPr lang="en-US" sz="1600" dirty="0"/>
              <a:t>Psoriasis</a:t>
            </a:r>
          </a:p>
          <a:p>
            <a:r>
              <a:rPr lang="en-US" sz="1600" dirty="0"/>
              <a:t>Vertigo</a:t>
            </a:r>
          </a:p>
        </p:txBody>
      </p:sp>
    </p:spTree>
    <p:extLst>
      <p:ext uri="{BB962C8B-B14F-4D97-AF65-F5344CB8AC3E}">
        <p14:creationId xmlns:p14="http://schemas.microsoft.com/office/powerpoint/2010/main" val="3076916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6699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721DAD-8676-6144-8425-3E3428C3A549}"/>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Avoid High-Histamine Foods and Drinks (including leftovers)</a:t>
            </a:r>
          </a:p>
        </p:txBody>
      </p:sp>
      <p:pic>
        <p:nvPicPr>
          <p:cNvPr id="5" name="Picture 4">
            <a:extLst>
              <a:ext uri="{FF2B5EF4-FFF2-40B4-BE49-F238E27FC236}">
                <a16:creationId xmlns:a16="http://schemas.microsoft.com/office/drawing/2014/main" id="{E358B8CA-7A7D-C04B-A563-AF64671488A1}"/>
              </a:ext>
            </a:extLst>
          </p:cNvPr>
          <p:cNvPicPr>
            <a:picLocks noChangeAspect="1"/>
          </p:cNvPicPr>
          <p:nvPr/>
        </p:nvPicPr>
        <p:blipFill rotWithShape="1">
          <a:blip r:embed="rId2"/>
          <a:srcRect t="12552" r="2" b="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4C08CA-99CC-9042-B63B-94091EAE9223}"/>
              </a:ext>
            </a:extLst>
          </p:cNvPr>
          <p:cNvSpPr>
            <a:spLocks noGrp="1"/>
          </p:cNvSpPr>
          <p:nvPr>
            <p:ph idx="1"/>
          </p:nvPr>
        </p:nvSpPr>
        <p:spPr>
          <a:xfrm>
            <a:off x="7809470" y="531340"/>
            <a:ext cx="3858273" cy="5770605"/>
          </a:xfrm>
        </p:spPr>
        <p:txBody>
          <a:bodyPr numCol="2" anchor="ctr">
            <a:normAutofit fontScale="92500" lnSpcReduction="20000"/>
          </a:bodyPr>
          <a:lstStyle/>
          <a:p>
            <a:r>
              <a:rPr lang="en-US" sz="2000" dirty="0">
                <a:solidFill>
                  <a:srgbClr val="FFFFFF"/>
                </a:solidFill>
              </a:rPr>
              <a:t>Aged cheeses</a:t>
            </a:r>
          </a:p>
          <a:p>
            <a:r>
              <a:rPr lang="en-US" sz="2000" dirty="0">
                <a:solidFill>
                  <a:srgbClr val="FFFFFF"/>
                </a:solidFill>
              </a:rPr>
              <a:t>Alcohol (esp. champagne and red wine)</a:t>
            </a:r>
          </a:p>
          <a:p>
            <a:r>
              <a:rPr lang="en-US" sz="2000" dirty="0">
                <a:solidFill>
                  <a:srgbClr val="FFFFFF"/>
                </a:solidFill>
              </a:rPr>
              <a:t>Bone Broth</a:t>
            </a:r>
          </a:p>
          <a:p>
            <a:r>
              <a:rPr lang="en-US" sz="2000" dirty="0">
                <a:solidFill>
                  <a:srgbClr val="FFFFFF"/>
                </a:solidFill>
              </a:rPr>
              <a:t>Chocolate</a:t>
            </a:r>
          </a:p>
          <a:p>
            <a:r>
              <a:rPr lang="en-US" sz="2000" dirty="0">
                <a:solidFill>
                  <a:srgbClr val="FFFFFF"/>
                </a:solidFill>
              </a:rPr>
              <a:t>Citrus Fruits and juices (except lemon)</a:t>
            </a:r>
          </a:p>
          <a:p>
            <a:r>
              <a:rPr lang="en-US" sz="2000" dirty="0">
                <a:solidFill>
                  <a:srgbClr val="FFFFFF"/>
                </a:solidFill>
              </a:rPr>
              <a:t>Cured Meats (salami, some sausage, corned beef, pastrami, etc.)</a:t>
            </a:r>
          </a:p>
          <a:p>
            <a:r>
              <a:rPr lang="en-US" sz="2000" dirty="0">
                <a:solidFill>
                  <a:srgbClr val="FFFFFF"/>
                </a:solidFill>
              </a:rPr>
              <a:t>Dried fruits</a:t>
            </a:r>
          </a:p>
          <a:p>
            <a:r>
              <a:rPr lang="en-US" sz="2000" dirty="0">
                <a:solidFill>
                  <a:srgbClr val="FFFFFF"/>
                </a:solidFill>
              </a:rPr>
              <a:t>Fermented Foods (yogurt, sour cream, kefir, raw sauerkraut, kimchi, pickles, and fermented vegetables)</a:t>
            </a:r>
          </a:p>
          <a:p>
            <a:r>
              <a:rPr lang="en-US" sz="2000" dirty="0">
                <a:solidFill>
                  <a:srgbClr val="FFFFFF"/>
                </a:solidFill>
              </a:rPr>
              <a:t>Fish, esp. smoked or canned and some fresh fish (esp. when raw, as in sushi)</a:t>
            </a:r>
          </a:p>
          <a:p>
            <a:r>
              <a:rPr lang="en-US" sz="2000" dirty="0">
                <a:solidFill>
                  <a:srgbClr val="FFFFFF"/>
                </a:solidFill>
              </a:rPr>
              <a:t>Fruit juices</a:t>
            </a:r>
          </a:p>
          <a:p>
            <a:r>
              <a:rPr lang="en-US" sz="2000" dirty="0">
                <a:solidFill>
                  <a:srgbClr val="FFFFFF"/>
                </a:solidFill>
              </a:rPr>
              <a:t>Soured foods (foods marinated in lemon or orange juice)</a:t>
            </a:r>
          </a:p>
          <a:p>
            <a:r>
              <a:rPr lang="en-US" sz="2000" dirty="0">
                <a:solidFill>
                  <a:srgbClr val="FFFFFF"/>
                </a:solidFill>
              </a:rPr>
              <a:t>Raw tomatoes</a:t>
            </a:r>
          </a:p>
          <a:p>
            <a:r>
              <a:rPr lang="en-US" sz="2000" dirty="0">
                <a:solidFill>
                  <a:srgbClr val="FFFFFF"/>
                </a:solidFill>
              </a:rPr>
              <a:t>Spinach</a:t>
            </a:r>
          </a:p>
          <a:p>
            <a:r>
              <a:rPr lang="en-US" sz="2000" dirty="0">
                <a:solidFill>
                  <a:srgbClr val="FFFFFF"/>
                </a:solidFill>
              </a:rPr>
              <a:t>Vinegars (except unfiltered, organic apple cider vinegar)</a:t>
            </a:r>
          </a:p>
        </p:txBody>
      </p:sp>
    </p:spTree>
    <p:extLst>
      <p:ext uri="{BB962C8B-B14F-4D97-AF65-F5344CB8AC3E}">
        <p14:creationId xmlns:p14="http://schemas.microsoft.com/office/powerpoint/2010/main" val="1499368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0583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8898FA-B5F8-4F4F-9714-333DF6E3D18B}"/>
              </a:ext>
            </a:extLst>
          </p:cNvPr>
          <p:cNvSpPr>
            <a:spLocks noGrp="1"/>
          </p:cNvSpPr>
          <p:nvPr>
            <p:ph type="title"/>
          </p:nvPr>
        </p:nvSpPr>
        <p:spPr>
          <a:xfrm>
            <a:off x="524256" y="491260"/>
            <a:ext cx="6594189" cy="1625210"/>
          </a:xfrm>
        </p:spPr>
        <p:txBody>
          <a:bodyPr>
            <a:normAutofit/>
          </a:bodyPr>
          <a:lstStyle/>
          <a:p>
            <a:r>
              <a:rPr lang="en-US">
                <a:solidFill>
                  <a:srgbClr val="FFFFFF"/>
                </a:solidFill>
              </a:rPr>
              <a:t>Key Nutrients for a Healthy DAO</a:t>
            </a:r>
          </a:p>
        </p:txBody>
      </p:sp>
      <p:pic>
        <p:nvPicPr>
          <p:cNvPr id="5" name="Picture 4">
            <a:extLst>
              <a:ext uri="{FF2B5EF4-FFF2-40B4-BE49-F238E27FC236}">
                <a16:creationId xmlns:a16="http://schemas.microsoft.com/office/drawing/2014/main" id="{43BB5F0E-6DEE-BA49-9E6E-A2445DC3A519}"/>
              </a:ext>
            </a:extLst>
          </p:cNvPr>
          <p:cNvPicPr>
            <a:picLocks noChangeAspect="1"/>
          </p:cNvPicPr>
          <p:nvPr/>
        </p:nvPicPr>
        <p:blipFill rotWithShape="1">
          <a:blip r:embed="rId2"/>
          <a:srcRect t="4299" r="2" b="8832"/>
          <a:stretch/>
        </p:blipFill>
        <p:spPr>
          <a:xfrm>
            <a:off x="327547" y="2454903"/>
            <a:ext cx="7058306" cy="408025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320B74-EF59-6E4F-891B-9CBA923584BA}"/>
              </a:ext>
            </a:extLst>
          </p:cNvPr>
          <p:cNvSpPr>
            <a:spLocks noGrp="1"/>
          </p:cNvSpPr>
          <p:nvPr>
            <p:ph idx="1"/>
          </p:nvPr>
        </p:nvSpPr>
        <p:spPr>
          <a:xfrm>
            <a:off x="8029319" y="917725"/>
            <a:ext cx="3424739" cy="4852362"/>
          </a:xfrm>
        </p:spPr>
        <p:txBody>
          <a:bodyPr anchor="ctr">
            <a:normAutofit lnSpcReduction="10000"/>
          </a:bodyPr>
          <a:lstStyle/>
          <a:p>
            <a:r>
              <a:rPr lang="en-US" sz="2400" dirty="0">
                <a:solidFill>
                  <a:srgbClr val="FFFFFF"/>
                </a:solidFill>
              </a:rPr>
              <a:t>Calcium: kale, broccoli, watercress, sprouted grains and beans, lower-histamine cheese (goat or sheep), </a:t>
            </a:r>
            <a:r>
              <a:rPr lang="en-US" sz="2400" dirty="0" err="1">
                <a:solidFill>
                  <a:srgbClr val="FFFFFF"/>
                </a:solidFill>
              </a:rPr>
              <a:t>bok</a:t>
            </a:r>
            <a:r>
              <a:rPr lang="en-US" sz="2400" dirty="0">
                <a:solidFill>
                  <a:srgbClr val="FFFFFF"/>
                </a:solidFill>
              </a:rPr>
              <a:t> choy, okra, almonds</a:t>
            </a:r>
          </a:p>
          <a:p>
            <a:r>
              <a:rPr lang="en-US" sz="2400" dirty="0">
                <a:solidFill>
                  <a:srgbClr val="FFFFFF"/>
                </a:solidFill>
              </a:rPr>
              <a:t>Copper: beef liver, sunflower seeds, lentils, almonds, blackstrap molasses, asparagus, turnip greens</a:t>
            </a:r>
          </a:p>
          <a:p>
            <a:r>
              <a:rPr lang="en-US" sz="2400" dirty="0">
                <a:solidFill>
                  <a:srgbClr val="FFFFFF"/>
                </a:solidFill>
              </a:rPr>
              <a:t>Foods that balance high acid or acid generating foods (see the following slide)</a:t>
            </a:r>
          </a:p>
        </p:txBody>
      </p:sp>
    </p:spTree>
    <p:extLst>
      <p:ext uri="{BB962C8B-B14F-4D97-AF65-F5344CB8AC3E}">
        <p14:creationId xmlns:p14="http://schemas.microsoft.com/office/powerpoint/2010/main" val="3651177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1CC89A3-857A-4D53-ADCB-0A14B4B40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846D16-11CC-9645-925B-C45E9E75E65E}"/>
              </a:ext>
            </a:extLst>
          </p:cNvPr>
          <p:cNvSpPr>
            <a:spLocks noGrp="1"/>
          </p:cNvSpPr>
          <p:nvPr>
            <p:ph type="title"/>
          </p:nvPr>
        </p:nvSpPr>
        <p:spPr>
          <a:xfrm>
            <a:off x="591065" y="385109"/>
            <a:ext cx="4042720" cy="2024458"/>
          </a:xfrm>
        </p:spPr>
        <p:txBody>
          <a:bodyPr anchor="ctr">
            <a:normAutofit fontScale="90000"/>
          </a:bodyPr>
          <a:lstStyle/>
          <a:p>
            <a:r>
              <a:rPr lang="en-US" sz="4000" dirty="0"/>
              <a:t>Foods that Balance High-Acid or Acid-Generating Foods</a:t>
            </a:r>
          </a:p>
        </p:txBody>
      </p:sp>
      <p:sp>
        <p:nvSpPr>
          <p:cNvPr id="3" name="Content Placeholder 2">
            <a:extLst>
              <a:ext uri="{FF2B5EF4-FFF2-40B4-BE49-F238E27FC236}">
                <a16:creationId xmlns:a16="http://schemas.microsoft.com/office/drawing/2014/main" id="{535843A6-EC5E-0244-998D-215DF75E875E}"/>
              </a:ext>
            </a:extLst>
          </p:cNvPr>
          <p:cNvSpPr>
            <a:spLocks noGrp="1"/>
          </p:cNvSpPr>
          <p:nvPr>
            <p:ph idx="1"/>
          </p:nvPr>
        </p:nvSpPr>
        <p:spPr>
          <a:xfrm>
            <a:off x="4522573" y="545747"/>
            <a:ext cx="6661243" cy="3494912"/>
          </a:xfrm>
        </p:spPr>
        <p:txBody>
          <a:bodyPr numCol="4" anchor="ctr">
            <a:normAutofit/>
          </a:bodyPr>
          <a:lstStyle/>
          <a:p>
            <a:r>
              <a:rPr lang="en-US" sz="1400" dirty="0"/>
              <a:t>Almond Milk</a:t>
            </a:r>
          </a:p>
          <a:p>
            <a:r>
              <a:rPr lang="en-US" sz="1400" dirty="0"/>
              <a:t>Artichokes</a:t>
            </a:r>
          </a:p>
          <a:p>
            <a:r>
              <a:rPr lang="en-US" sz="1400" dirty="0"/>
              <a:t>Arugula</a:t>
            </a:r>
          </a:p>
          <a:p>
            <a:r>
              <a:rPr lang="en-US" sz="1400" dirty="0"/>
              <a:t>Asparagus</a:t>
            </a:r>
          </a:p>
          <a:p>
            <a:r>
              <a:rPr lang="en-US" sz="1400" dirty="0"/>
              <a:t>Avocado Oil</a:t>
            </a:r>
          </a:p>
          <a:p>
            <a:r>
              <a:rPr lang="en-US" sz="1400" dirty="0"/>
              <a:t>Beets</a:t>
            </a:r>
          </a:p>
          <a:p>
            <a:r>
              <a:rPr lang="en-US" sz="1400" dirty="0"/>
              <a:t>Bok Choy</a:t>
            </a:r>
          </a:p>
          <a:p>
            <a:r>
              <a:rPr lang="en-US" sz="1400" dirty="0"/>
              <a:t>Broccoli</a:t>
            </a:r>
          </a:p>
          <a:p>
            <a:r>
              <a:rPr lang="en-US" sz="1400" dirty="0"/>
              <a:t>Brussel Sprouts</a:t>
            </a:r>
          </a:p>
          <a:p>
            <a:r>
              <a:rPr lang="en-US" sz="1400" dirty="0"/>
              <a:t>Buckwheat</a:t>
            </a:r>
          </a:p>
          <a:p>
            <a:r>
              <a:rPr lang="en-US" sz="1400" dirty="0"/>
              <a:t>Cabbage</a:t>
            </a:r>
          </a:p>
          <a:p>
            <a:r>
              <a:rPr lang="en-US" sz="1400" dirty="0"/>
              <a:t>Carrots</a:t>
            </a:r>
          </a:p>
          <a:p>
            <a:r>
              <a:rPr lang="en-US" sz="1400" dirty="0"/>
              <a:t>Cauliflower</a:t>
            </a:r>
          </a:p>
          <a:p>
            <a:r>
              <a:rPr lang="en-US" sz="1400" dirty="0"/>
              <a:t>Celery</a:t>
            </a:r>
          </a:p>
          <a:p>
            <a:r>
              <a:rPr lang="en-US" sz="1400" dirty="0"/>
              <a:t>Chia Seeds</a:t>
            </a:r>
          </a:p>
          <a:p>
            <a:r>
              <a:rPr lang="en-US" sz="1400" dirty="0"/>
              <a:t>Coconut</a:t>
            </a:r>
          </a:p>
          <a:p>
            <a:r>
              <a:rPr lang="en-US" sz="1400" dirty="0"/>
              <a:t>Coconut Oil</a:t>
            </a:r>
          </a:p>
          <a:p>
            <a:r>
              <a:rPr lang="en-US" sz="1400" dirty="0"/>
              <a:t>Endive</a:t>
            </a:r>
          </a:p>
          <a:p>
            <a:r>
              <a:rPr lang="en-US" sz="1400" dirty="0"/>
              <a:t>Flax</a:t>
            </a:r>
          </a:p>
          <a:p>
            <a:r>
              <a:rPr lang="en-US" sz="1400" dirty="0"/>
              <a:t>Garlic</a:t>
            </a:r>
          </a:p>
          <a:p>
            <a:r>
              <a:rPr lang="en-US" sz="1400" dirty="0"/>
              <a:t>Ginger</a:t>
            </a:r>
          </a:p>
          <a:p>
            <a:r>
              <a:rPr lang="en-US" sz="1400" dirty="0"/>
              <a:t>Goat’s Milk</a:t>
            </a:r>
          </a:p>
          <a:p>
            <a:r>
              <a:rPr lang="en-US" sz="1400" dirty="0"/>
              <a:t>Grasses (wheatgrass, barley grass, alfalfa, and </a:t>
            </a:r>
            <a:r>
              <a:rPr lang="en-US" sz="1400" dirty="0" err="1"/>
              <a:t>oatgrass</a:t>
            </a:r>
            <a:r>
              <a:rPr lang="en-US" sz="1400" dirty="0"/>
              <a:t>)</a:t>
            </a:r>
          </a:p>
          <a:p>
            <a:r>
              <a:rPr lang="en-US" sz="1400" dirty="0"/>
              <a:t>Green Beans</a:t>
            </a:r>
          </a:p>
          <a:p>
            <a:r>
              <a:rPr lang="en-US" sz="1400" dirty="0"/>
              <a:t>Himalayan Salt</a:t>
            </a:r>
          </a:p>
          <a:p>
            <a:r>
              <a:rPr lang="en-US" sz="1400" dirty="0"/>
              <a:t>Kale</a:t>
            </a:r>
          </a:p>
          <a:p>
            <a:r>
              <a:rPr lang="en-US" sz="1400" dirty="0"/>
              <a:t>Kelp</a:t>
            </a:r>
          </a:p>
          <a:p>
            <a:r>
              <a:rPr lang="en-US" sz="1400" dirty="0"/>
              <a:t>Leeks</a:t>
            </a:r>
          </a:p>
          <a:p>
            <a:r>
              <a:rPr lang="en-US" sz="1400" dirty="0"/>
              <a:t>Mustard Greens</a:t>
            </a:r>
          </a:p>
          <a:p>
            <a:r>
              <a:rPr lang="en-US" sz="1400" dirty="0"/>
              <a:t>Okra</a:t>
            </a:r>
          </a:p>
          <a:p>
            <a:r>
              <a:rPr lang="en-US" sz="1400" dirty="0"/>
              <a:t>Onion</a:t>
            </a:r>
          </a:p>
          <a:p>
            <a:r>
              <a:rPr lang="en-US" sz="1400" dirty="0"/>
              <a:t>Peas</a:t>
            </a:r>
          </a:p>
          <a:p>
            <a:r>
              <a:rPr lang="en-US" sz="1400" dirty="0"/>
              <a:t>Quinoa</a:t>
            </a:r>
          </a:p>
          <a:p>
            <a:r>
              <a:rPr lang="en-US" sz="1400" dirty="0"/>
              <a:t>Rhubarb</a:t>
            </a:r>
          </a:p>
          <a:p>
            <a:r>
              <a:rPr lang="en-US" sz="1400" dirty="0"/>
              <a:t>Sea Vegetables</a:t>
            </a:r>
          </a:p>
          <a:p>
            <a:r>
              <a:rPr lang="en-US" sz="1400" dirty="0"/>
              <a:t>Sprouts of any kind</a:t>
            </a:r>
          </a:p>
          <a:p>
            <a:r>
              <a:rPr lang="en-US" sz="1400" dirty="0"/>
              <a:t>Watercress</a:t>
            </a:r>
          </a:p>
          <a:p>
            <a:r>
              <a:rPr lang="en-US" sz="1400" dirty="0"/>
              <a:t>Zucchini</a:t>
            </a:r>
          </a:p>
        </p:txBody>
      </p:sp>
      <p:pic>
        <p:nvPicPr>
          <p:cNvPr id="5" name="Picture 4">
            <a:extLst>
              <a:ext uri="{FF2B5EF4-FFF2-40B4-BE49-F238E27FC236}">
                <a16:creationId xmlns:a16="http://schemas.microsoft.com/office/drawing/2014/main" id="{DEE18EA7-455E-A742-8A28-839021DD386D}"/>
              </a:ext>
            </a:extLst>
          </p:cNvPr>
          <p:cNvPicPr>
            <a:picLocks noChangeAspect="1"/>
          </p:cNvPicPr>
          <p:nvPr/>
        </p:nvPicPr>
        <p:blipFill rotWithShape="1">
          <a:blip r:embed="rId2"/>
          <a:srcRect l="8558" r="12175"/>
          <a:stretch/>
        </p:blipFill>
        <p:spPr>
          <a:xfrm>
            <a:off x="182881" y="4201296"/>
            <a:ext cx="11834494" cy="2482671"/>
          </a:xfrm>
          <a:prstGeom prst="rect">
            <a:avLst/>
          </a:prstGeom>
        </p:spPr>
      </p:pic>
    </p:spTree>
    <p:extLst>
      <p:ext uri="{BB962C8B-B14F-4D97-AF65-F5344CB8AC3E}">
        <p14:creationId xmlns:p14="http://schemas.microsoft.com/office/powerpoint/2010/main" val="3371188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49AF12-C924-DC40-B139-1ADC7C3DEB67}"/>
              </a:ext>
            </a:extLst>
          </p:cNvPr>
          <p:cNvSpPr>
            <a:spLocks noGrp="1"/>
          </p:cNvSpPr>
          <p:nvPr>
            <p:ph type="title"/>
          </p:nvPr>
        </p:nvSpPr>
        <p:spPr>
          <a:xfrm>
            <a:off x="838200" y="585216"/>
            <a:ext cx="10515600" cy="1325563"/>
          </a:xfrm>
        </p:spPr>
        <p:txBody>
          <a:bodyPr>
            <a:normAutofit fontScale="90000"/>
          </a:bodyPr>
          <a:lstStyle/>
          <a:p>
            <a:pPr algn="ctr"/>
            <a:r>
              <a:rPr lang="en-US" sz="5400" dirty="0">
                <a:solidFill>
                  <a:schemeClr val="bg1"/>
                </a:solidFill>
              </a:rPr>
              <a:t>Other Tidbits Surrounding a Dirty DAO</a:t>
            </a:r>
          </a:p>
        </p:txBody>
      </p:sp>
      <p:pic>
        <p:nvPicPr>
          <p:cNvPr id="5" name="Picture 4">
            <a:extLst>
              <a:ext uri="{FF2B5EF4-FFF2-40B4-BE49-F238E27FC236}">
                <a16:creationId xmlns:a16="http://schemas.microsoft.com/office/drawing/2014/main" id="{970DBE41-1881-164B-94B7-2073C1D66B17}"/>
              </a:ext>
            </a:extLst>
          </p:cNvPr>
          <p:cNvPicPr>
            <a:picLocks noChangeAspect="1"/>
          </p:cNvPicPr>
          <p:nvPr/>
        </p:nvPicPr>
        <p:blipFill rotWithShape="1">
          <a:blip r:embed="rId2"/>
          <a:srcRect r="-1" b="2178"/>
          <a:stretch/>
        </p:blipFill>
        <p:spPr>
          <a:xfrm>
            <a:off x="841248" y="2516777"/>
            <a:ext cx="6236208" cy="3660185"/>
          </a:xfrm>
          <a:prstGeom prst="rect">
            <a:avLst/>
          </a:prstGeom>
        </p:spPr>
      </p:pic>
      <p:sp>
        <p:nvSpPr>
          <p:cNvPr id="3" name="Content Placeholder 2">
            <a:extLst>
              <a:ext uri="{FF2B5EF4-FFF2-40B4-BE49-F238E27FC236}">
                <a16:creationId xmlns:a16="http://schemas.microsoft.com/office/drawing/2014/main" id="{4CC1ECED-D384-BF4E-98BC-0ABB658B7A30}"/>
              </a:ext>
            </a:extLst>
          </p:cNvPr>
          <p:cNvSpPr>
            <a:spLocks noGrp="1"/>
          </p:cNvSpPr>
          <p:nvPr>
            <p:ph idx="1"/>
          </p:nvPr>
        </p:nvSpPr>
        <p:spPr>
          <a:xfrm>
            <a:off x="7546848" y="2516777"/>
            <a:ext cx="3803904" cy="3660185"/>
          </a:xfrm>
        </p:spPr>
        <p:txBody>
          <a:bodyPr anchor="ctr">
            <a:normAutofit fontScale="85000" lnSpcReduction="10000"/>
          </a:bodyPr>
          <a:lstStyle/>
          <a:p>
            <a:r>
              <a:rPr lang="en-US" sz="1600" dirty="0"/>
              <a:t>Certain medications can make DAO dirty – antacids, antibiotics, Metformin, and MAO inhibitors</a:t>
            </a:r>
          </a:p>
          <a:p>
            <a:r>
              <a:rPr lang="en-US" sz="1600" dirty="0"/>
              <a:t>Inflammation will create joint pain, brain fog, and fatigue (to name a few).</a:t>
            </a:r>
          </a:p>
          <a:p>
            <a:r>
              <a:rPr lang="en-US" sz="1600" dirty="0"/>
              <a:t>Avoid probiotics with Lactobacillus </a:t>
            </a:r>
            <a:r>
              <a:rPr lang="en-US" sz="1600" dirty="0" err="1"/>
              <a:t>casei</a:t>
            </a:r>
            <a:r>
              <a:rPr lang="en-US" sz="1600" dirty="0"/>
              <a:t> and Lactobacillus bulgaricus</a:t>
            </a:r>
          </a:p>
          <a:p>
            <a:r>
              <a:rPr lang="en-US" sz="1600" dirty="0"/>
              <a:t>Balance estrogen by avoiding plastics, optimizing your weight, eat more beets, carrots, onions, artichokes, dandelion greens, radishes, and cruciferous vegetables</a:t>
            </a:r>
          </a:p>
          <a:p>
            <a:r>
              <a:rPr lang="en-US" sz="1600" dirty="0"/>
              <a:t>Meditate</a:t>
            </a:r>
          </a:p>
          <a:p>
            <a:r>
              <a:rPr lang="en-US" sz="1600" dirty="0"/>
              <a:t>Use blue light filters</a:t>
            </a:r>
          </a:p>
          <a:p>
            <a:r>
              <a:rPr lang="en-US" sz="1600" dirty="0"/>
              <a:t>Avoid screens 1 hour before bed</a:t>
            </a:r>
          </a:p>
          <a:p>
            <a:r>
              <a:rPr lang="en-US" sz="1600" dirty="0"/>
              <a:t>Sleep in a dark room or use a good eye mask</a:t>
            </a:r>
          </a:p>
        </p:txBody>
      </p:sp>
    </p:spTree>
    <p:extLst>
      <p:ext uri="{BB962C8B-B14F-4D97-AF65-F5344CB8AC3E}">
        <p14:creationId xmlns:p14="http://schemas.microsoft.com/office/powerpoint/2010/main" val="2897222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4EED3E-A5D6-C34E-A5BC-92DAE0D52A93}"/>
              </a:ext>
            </a:extLst>
          </p:cNvPr>
          <p:cNvPicPr>
            <a:picLocks noChangeAspect="1"/>
          </p:cNvPicPr>
          <p:nvPr/>
        </p:nvPicPr>
        <p:blipFill rotWithShape="1">
          <a:blip r:embed="rId2"/>
          <a:srcRect l="24458" r="17417" b="-2"/>
          <a:stretch/>
        </p:blipFill>
        <p:spPr>
          <a:xfrm>
            <a:off x="20" y="1302606"/>
            <a:ext cx="4413566" cy="4252313"/>
          </a:xfrm>
          <a:custGeom>
            <a:avLst/>
            <a:gdLst/>
            <a:ahLst/>
            <a:cxnLst/>
            <a:rect l="l" t="t" r="r" b="b"/>
            <a:pathLst>
              <a:path w="4413586" h="4252313">
                <a:moveTo>
                  <a:pt x="0" y="0"/>
                </a:moveTo>
                <a:lnTo>
                  <a:pt x="2062856" y="0"/>
                </a:lnTo>
                <a:lnTo>
                  <a:pt x="2063084" y="493"/>
                </a:lnTo>
                <a:lnTo>
                  <a:pt x="2450944" y="493"/>
                </a:lnTo>
                <a:lnTo>
                  <a:pt x="4413586" y="4252313"/>
                </a:lnTo>
                <a:lnTo>
                  <a:pt x="388087" y="4252313"/>
                </a:lnTo>
                <a:lnTo>
                  <a:pt x="388087" y="4251820"/>
                </a:lnTo>
                <a:lnTo>
                  <a:pt x="0" y="4251820"/>
                </a:lnTo>
                <a:close/>
              </a:path>
            </a:pathLst>
          </a:custGeom>
        </p:spPr>
      </p:pic>
      <p:sp>
        <p:nvSpPr>
          <p:cNvPr id="14" name="Freeform: Shape 13">
            <a:extLst>
              <a:ext uri="{FF2B5EF4-FFF2-40B4-BE49-F238E27FC236}">
                <a16:creationId xmlns:a16="http://schemas.microsoft.com/office/drawing/2014/main" id="{0CBF71E6-C54A-4E15-90AD-354C394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65697" y="1303083"/>
            <a:ext cx="9226303" cy="4251821"/>
          </a:xfrm>
          <a:custGeom>
            <a:avLst/>
            <a:gdLst>
              <a:gd name="connsiteX0" fmla="*/ 0 w 9226303"/>
              <a:gd name="connsiteY0" fmla="*/ 0 h 4251821"/>
              <a:gd name="connsiteX1" fmla="*/ 9226303 w 9226303"/>
              <a:gd name="connsiteY1" fmla="*/ 0 h 4251821"/>
              <a:gd name="connsiteX2" fmla="*/ 7263661 w 9226303"/>
              <a:gd name="connsiteY2" fmla="*/ 4251821 h 4251821"/>
              <a:gd name="connsiteX3" fmla="*/ 0 w 9226303"/>
              <a:gd name="connsiteY3" fmla="*/ 4251821 h 4251821"/>
            </a:gdLst>
            <a:ahLst/>
            <a:cxnLst>
              <a:cxn ang="0">
                <a:pos x="connsiteX0" y="connsiteY0"/>
              </a:cxn>
              <a:cxn ang="0">
                <a:pos x="connsiteX1" y="connsiteY1"/>
              </a:cxn>
              <a:cxn ang="0">
                <a:pos x="connsiteX2" y="connsiteY2"/>
              </a:cxn>
              <a:cxn ang="0">
                <a:pos x="connsiteX3" y="connsiteY3"/>
              </a:cxn>
            </a:cxnLst>
            <a:rect l="l" t="t" r="r" b="b"/>
            <a:pathLst>
              <a:path w="9226303" h="4251821">
                <a:moveTo>
                  <a:pt x="0" y="0"/>
                </a:moveTo>
                <a:lnTo>
                  <a:pt x="9226303" y="0"/>
                </a:lnTo>
                <a:lnTo>
                  <a:pt x="7263661" y="4251821"/>
                </a:lnTo>
                <a:lnTo>
                  <a:pt x="0" y="425182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ADA6A746-EE37-1B44-9C9D-48EF850FCCB9}"/>
              </a:ext>
            </a:extLst>
          </p:cNvPr>
          <p:cNvSpPr>
            <a:spLocks noGrp="1"/>
          </p:cNvSpPr>
          <p:nvPr>
            <p:ph type="ctrTitle"/>
          </p:nvPr>
        </p:nvSpPr>
        <p:spPr>
          <a:xfrm>
            <a:off x="4978589" y="1828800"/>
            <a:ext cx="6378259" cy="2027941"/>
          </a:xfrm>
        </p:spPr>
        <p:txBody>
          <a:bodyPr>
            <a:normAutofit/>
          </a:bodyPr>
          <a:lstStyle/>
          <a:p>
            <a:pPr algn="l"/>
            <a:r>
              <a:rPr lang="en-US" sz="5600">
                <a:solidFill>
                  <a:srgbClr val="FFFFFF"/>
                </a:solidFill>
              </a:rPr>
              <a:t>MAOA: Mood Swings and Carb Cravings</a:t>
            </a:r>
          </a:p>
        </p:txBody>
      </p:sp>
    </p:spTree>
    <p:extLst>
      <p:ext uri="{BB962C8B-B14F-4D97-AF65-F5344CB8AC3E}">
        <p14:creationId xmlns:p14="http://schemas.microsoft.com/office/powerpoint/2010/main" val="4245595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0F6AB14-9C03-0A4B-8BCC-C3BCE1BAF360}"/>
              </a:ext>
            </a:extLst>
          </p:cNvPr>
          <p:cNvPicPr>
            <a:picLocks noChangeAspect="1"/>
          </p:cNvPicPr>
          <p:nvPr/>
        </p:nvPicPr>
        <p:blipFill>
          <a:blip r:embed="rId2"/>
          <a:stretch>
            <a:fillRect/>
          </a:stretch>
        </p:blipFill>
        <p:spPr>
          <a:xfrm>
            <a:off x="1556966" y="0"/>
            <a:ext cx="9078068" cy="7335078"/>
          </a:xfrm>
          <a:prstGeom prst="rect">
            <a:avLst/>
          </a:prstGeom>
        </p:spPr>
      </p:pic>
      <p:sp>
        <p:nvSpPr>
          <p:cNvPr id="5" name="TextBox 4">
            <a:extLst>
              <a:ext uri="{FF2B5EF4-FFF2-40B4-BE49-F238E27FC236}">
                <a16:creationId xmlns:a16="http://schemas.microsoft.com/office/drawing/2014/main" id="{1CA32B75-ED55-194D-ABAF-5CDF723944D4}"/>
              </a:ext>
            </a:extLst>
          </p:cNvPr>
          <p:cNvSpPr txBox="1"/>
          <p:nvPr/>
        </p:nvSpPr>
        <p:spPr>
          <a:xfrm>
            <a:off x="5357190" y="1798982"/>
            <a:ext cx="2782957" cy="1815882"/>
          </a:xfrm>
          <a:prstGeom prst="rect">
            <a:avLst/>
          </a:prstGeom>
          <a:noFill/>
        </p:spPr>
        <p:txBody>
          <a:bodyPr wrap="square" rtlCol="0">
            <a:spAutoFit/>
          </a:bodyPr>
          <a:lstStyle/>
          <a:p>
            <a:r>
              <a:rPr lang="en-US" sz="2800" dirty="0">
                <a:solidFill>
                  <a:schemeClr val="bg1"/>
                </a:solidFill>
              </a:rPr>
              <a:t>Introduce Yourself – </a:t>
            </a:r>
            <a:br>
              <a:rPr lang="en-US" sz="2800" dirty="0">
                <a:solidFill>
                  <a:schemeClr val="bg1"/>
                </a:solidFill>
              </a:rPr>
            </a:br>
            <a:r>
              <a:rPr lang="en-US" sz="2800" dirty="0">
                <a:solidFill>
                  <a:schemeClr val="bg1"/>
                </a:solidFill>
              </a:rPr>
              <a:t>what brings you here today?</a:t>
            </a:r>
          </a:p>
        </p:txBody>
      </p:sp>
    </p:spTree>
    <p:extLst>
      <p:ext uri="{BB962C8B-B14F-4D97-AF65-F5344CB8AC3E}">
        <p14:creationId xmlns:p14="http://schemas.microsoft.com/office/powerpoint/2010/main" val="2356912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4AA6D2FD-8AAF-724E-9ED3-AAE3E0251BF6}"/>
              </a:ext>
            </a:extLst>
          </p:cNvPr>
          <p:cNvSpPr>
            <a:spLocks noGrp="1"/>
          </p:cNvSpPr>
          <p:nvPr>
            <p:ph type="title"/>
          </p:nvPr>
        </p:nvSpPr>
        <p:spPr>
          <a:xfrm>
            <a:off x="904877" y="795527"/>
            <a:ext cx="10488547" cy="1190912"/>
          </a:xfrm>
        </p:spPr>
        <p:txBody>
          <a:bodyPr>
            <a:normAutofit/>
          </a:bodyPr>
          <a:lstStyle/>
          <a:p>
            <a:pPr algn="ctr"/>
            <a:r>
              <a:rPr lang="en-US" sz="6600" dirty="0"/>
              <a:t>MAOA Function</a:t>
            </a:r>
          </a:p>
        </p:txBody>
      </p:sp>
      <p:sp>
        <p:nvSpPr>
          <p:cNvPr id="35" name="Rectangle 34">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2A84E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D7D2B1-DC23-5043-A8DA-DCC0C32E1A0D}"/>
              </a:ext>
            </a:extLst>
          </p:cNvPr>
          <p:cNvPicPr>
            <a:picLocks noChangeAspect="1"/>
          </p:cNvPicPr>
          <p:nvPr/>
        </p:nvPicPr>
        <p:blipFill rotWithShape="1">
          <a:blip r:embed="rId2"/>
          <a:srcRect l="29517" r="29008"/>
          <a:stretch/>
        </p:blipFill>
        <p:spPr>
          <a:xfrm>
            <a:off x="1103257" y="2416047"/>
            <a:ext cx="4626864" cy="3346704"/>
          </a:xfrm>
          <a:prstGeom prst="rect">
            <a:avLst/>
          </a:prstGeom>
          <a:ln w="12700">
            <a:noFill/>
          </a:ln>
        </p:spPr>
      </p:pic>
      <p:sp>
        <p:nvSpPr>
          <p:cNvPr id="3" name="Content Placeholder 2">
            <a:extLst>
              <a:ext uri="{FF2B5EF4-FFF2-40B4-BE49-F238E27FC236}">
                <a16:creationId xmlns:a16="http://schemas.microsoft.com/office/drawing/2014/main" id="{4E20EF09-B16F-7643-AA82-D3FA02B29AF5}"/>
              </a:ext>
            </a:extLst>
          </p:cNvPr>
          <p:cNvSpPr>
            <a:spLocks noGrp="1"/>
          </p:cNvSpPr>
          <p:nvPr>
            <p:ph idx="1"/>
          </p:nvPr>
        </p:nvSpPr>
        <p:spPr>
          <a:xfrm>
            <a:off x="6398927" y="2028376"/>
            <a:ext cx="5028928" cy="4213397"/>
          </a:xfrm>
        </p:spPr>
        <p:txBody>
          <a:bodyPr anchor="ctr">
            <a:normAutofit/>
          </a:bodyPr>
          <a:lstStyle/>
          <a:p>
            <a:pPr>
              <a:buClr>
                <a:srgbClr val="2A84EC"/>
              </a:buClr>
            </a:pPr>
            <a:r>
              <a:rPr lang="en-US" sz="1100" dirty="0"/>
              <a:t>Primary Function: produce MAOA enzyme which processes 2 key neurotransmitters – dopamine and norepinephrine – both which revs your body up for stress response and process Serotonin, a neurotransmitter that enables you to feel calm and optimistic.</a:t>
            </a:r>
          </a:p>
          <a:p>
            <a:pPr>
              <a:buClr>
                <a:srgbClr val="2A84EC"/>
              </a:buClr>
            </a:pPr>
            <a:r>
              <a:rPr lang="en-US" sz="1100" dirty="0"/>
              <a:t>A Dirty MAOA creates tremendous mood swings, making it difficult to control a temper and rise above irritating situations.  </a:t>
            </a:r>
          </a:p>
          <a:p>
            <a:pPr>
              <a:buClr>
                <a:srgbClr val="2A84EC"/>
              </a:buClr>
            </a:pPr>
            <a:r>
              <a:rPr lang="en-US" sz="1100" dirty="0"/>
              <a:t>Slow MAOA: slowly expels these neurotransmitters, setting up for an abundance of them within your body.  Fast MAOA = opposite.</a:t>
            </a:r>
          </a:p>
          <a:p>
            <a:pPr>
              <a:buClr>
                <a:srgbClr val="2A84EC"/>
              </a:buClr>
            </a:pPr>
            <a:r>
              <a:rPr lang="en-US" sz="1100" dirty="0"/>
              <a:t>Signs of a Dirty MAOA: </a:t>
            </a:r>
          </a:p>
          <a:p>
            <a:pPr lvl="1">
              <a:buClr>
                <a:srgbClr val="2A84EC"/>
              </a:buClr>
            </a:pPr>
            <a:r>
              <a:rPr lang="en-US" sz="1100" i="1" dirty="0"/>
              <a:t>Slow: </a:t>
            </a:r>
            <a:r>
              <a:rPr lang="en-US" sz="1100" dirty="0"/>
              <a:t>difficulty falling asleep, overactive startle reflex, headaches, irritability, mood swings, prolonged anxiety, rage/aggressive behavior, and trouble relaxing or powering down.</a:t>
            </a:r>
          </a:p>
          <a:p>
            <a:pPr lvl="1">
              <a:buClr>
                <a:srgbClr val="2A84EC"/>
              </a:buClr>
            </a:pPr>
            <a:r>
              <a:rPr lang="en-US" sz="1100" i="1" dirty="0"/>
              <a:t>Fast: </a:t>
            </a:r>
            <a:r>
              <a:rPr lang="en-US" sz="1100" dirty="0"/>
              <a:t>alcoholism or other addictions, ADHD, carb and sugar cravings, depression, difficulty staying asleep, fatigue and flat affect.</a:t>
            </a:r>
          </a:p>
          <a:p>
            <a:pPr>
              <a:buClr>
                <a:srgbClr val="2A84EC"/>
              </a:buClr>
            </a:pPr>
            <a:r>
              <a:rPr lang="en-US" sz="1100" dirty="0"/>
              <a:t>Potential Strengths:</a:t>
            </a:r>
          </a:p>
          <a:p>
            <a:pPr lvl="1">
              <a:buClr>
                <a:srgbClr val="2A84EC"/>
              </a:buClr>
            </a:pPr>
            <a:r>
              <a:rPr lang="en-US" sz="1100" i="1" dirty="0"/>
              <a:t>Slow: </a:t>
            </a:r>
            <a:r>
              <a:rPr lang="en-US" sz="1100" dirty="0"/>
              <a:t>when not stressed, more alert, attentive, cheerful, energetic, focused, productive and self-confident</a:t>
            </a:r>
          </a:p>
          <a:p>
            <a:pPr lvl="1">
              <a:buClr>
                <a:srgbClr val="2A84EC"/>
              </a:buClr>
            </a:pPr>
            <a:r>
              <a:rPr lang="en-US" sz="1100" i="1" dirty="0"/>
              <a:t>Fast: </a:t>
            </a:r>
            <a:r>
              <a:rPr lang="en-US" sz="1100" dirty="0"/>
              <a:t>when stressed, you have a greater ability to calm down; more relaxed and easy-going.  </a:t>
            </a:r>
            <a:endParaRPr lang="en-US" sz="1100" i="1" dirty="0"/>
          </a:p>
        </p:txBody>
      </p:sp>
    </p:spTree>
    <p:extLst>
      <p:ext uri="{BB962C8B-B14F-4D97-AF65-F5344CB8AC3E}">
        <p14:creationId xmlns:p14="http://schemas.microsoft.com/office/powerpoint/2010/main" val="3988854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EC62-1E8C-4A4C-AA23-14019F20C147}"/>
              </a:ext>
            </a:extLst>
          </p:cNvPr>
          <p:cNvSpPr>
            <a:spLocks noGrp="1"/>
          </p:cNvSpPr>
          <p:nvPr>
            <p:ph type="title"/>
          </p:nvPr>
        </p:nvSpPr>
        <p:spPr>
          <a:xfrm>
            <a:off x="762000" y="540307"/>
            <a:ext cx="5314536" cy="1325563"/>
          </a:xfrm>
        </p:spPr>
        <p:txBody>
          <a:bodyPr>
            <a:normAutofit/>
          </a:bodyPr>
          <a:lstStyle/>
          <a:p>
            <a:r>
              <a:rPr lang="en-US" dirty="0"/>
              <a:t>Serotonin Insight</a:t>
            </a:r>
          </a:p>
        </p:txBody>
      </p:sp>
      <p:sp>
        <p:nvSpPr>
          <p:cNvPr id="3" name="Content Placeholder 2">
            <a:extLst>
              <a:ext uri="{FF2B5EF4-FFF2-40B4-BE49-F238E27FC236}">
                <a16:creationId xmlns:a16="http://schemas.microsoft.com/office/drawing/2014/main" id="{FD367862-4BD4-E543-A13A-8416E7F37B9B}"/>
              </a:ext>
            </a:extLst>
          </p:cNvPr>
          <p:cNvSpPr>
            <a:spLocks noGrp="1"/>
          </p:cNvSpPr>
          <p:nvPr>
            <p:ph idx="1"/>
          </p:nvPr>
        </p:nvSpPr>
        <p:spPr>
          <a:xfrm>
            <a:off x="762000" y="1865870"/>
            <a:ext cx="5314543" cy="3972400"/>
          </a:xfrm>
        </p:spPr>
        <p:txBody>
          <a:bodyPr anchor="t">
            <a:normAutofit lnSpcReduction="10000"/>
          </a:bodyPr>
          <a:lstStyle/>
          <a:p>
            <a:r>
              <a:rPr lang="en-US" sz="1800" dirty="0"/>
              <a:t>When Serotonin is low we feel depressed, bleak, and helpless without much faith in ourselves or our abilities</a:t>
            </a:r>
          </a:p>
          <a:p>
            <a:r>
              <a:rPr lang="en-US" sz="1800" dirty="0"/>
              <a:t>Serotonin is needed for us to make melatonin</a:t>
            </a:r>
          </a:p>
          <a:p>
            <a:r>
              <a:rPr lang="en-US" sz="1800" dirty="0"/>
              <a:t>High Serotonin makes you feel anxious and irritable</a:t>
            </a:r>
          </a:p>
          <a:p>
            <a:r>
              <a:rPr lang="en-US" sz="1800" dirty="0"/>
              <a:t>To replenish Serotonin, you need Tryptophan which comes largely from carbohydrates (not the Thanksgiving turkey, as rumor has it).</a:t>
            </a:r>
          </a:p>
          <a:p>
            <a:pPr lvl="1"/>
            <a:r>
              <a:rPr lang="en-US" sz="1800" dirty="0"/>
              <a:t>Stress and inflammation push Tryptophan to make quinolinic acid, not Serotonin, which is very damaging to your brain.  </a:t>
            </a:r>
          </a:p>
          <a:p>
            <a:pPr lvl="1"/>
            <a:r>
              <a:rPr lang="en-US" sz="1800" dirty="0"/>
              <a:t>Therefore, identify your stressors and manage them well and reduce inflammation that accompanies chronic disease.</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D35FBE4-34CC-8843-A1F3-3D0D5B2AA152}"/>
              </a:ext>
            </a:extLst>
          </p:cNvPr>
          <p:cNvPicPr>
            <a:picLocks noChangeAspect="1"/>
          </p:cNvPicPr>
          <p:nvPr/>
        </p:nvPicPr>
        <p:blipFill rotWithShape="1">
          <a:blip r:embed="rId2"/>
          <a:srcRect l="31795" r="4166"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02227438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2731-3E17-6741-A23F-85F1C0383934}"/>
              </a:ext>
            </a:extLst>
          </p:cNvPr>
          <p:cNvSpPr>
            <a:spLocks noGrp="1"/>
          </p:cNvSpPr>
          <p:nvPr>
            <p:ph type="title"/>
          </p:nvPr>
        </p:nvSpPr>
        <p:spPr>
          <a:xfrm>
            <a:off x="6289158" y="803325"/>
            <a:ext cx="5259707" cy="1325563"/>
          </a:xfrm>
        </p:spPr>
        <p:txBody>
          <a:bodyPr>
            <a:normAutofit/>
          </a:bodyPr>
          <a:lstStyle/>
          <a:p>
            <a:r>
              <a:rPr lang="en-US" dirty="0"/>
              <a:t>What Makes MAOA Dirty?</a:t>
            </a:r>
          </a:p>
        </p:txBody>
      </p:sp>
      <p:sp>
        <p:nvSpPr>
          <p:cNvPr id="10" name="Freeform: Shape 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384266BE-E706-474B-90D7-B7D180537792}"/>
              </a:ext>
            </a:extLst>
          </p:cNvPr>
          <p:cNvPicPr>
            <a:picLocks noChangeAspect="1"/>
          </p:cNvPicPr>
          <p:nvPr/>
        </p:nvPicPr>
        <p:blipFill rotWithShape="1">
          <a:blip r:embed="rId2"/>
          <a:srcRect l="17225" r="4498"/>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BA4AA51C-96BF-3944-A782-DD0BDF83AE73}"/>
              </a:ext>
            </a:extLst>
          </p:cNvPr>
          <p:cNvSpPr>
            <a:spLocks noGrp="1"/>
          </p:cNvSpPr>
          <p:nvPr>
            <p:ph idx="1"/>
          </p:nvPr>
        </p:nvSpPr>
        <p:spPr>
          <a:xfrm>
            <a:off x="6289158" y="2279018"/>
            <a:ext cx="5259714" cy="4158852"/>
          </a:xfrm>
        </p:spPr>
        <p:txBody>
          <a:bodyPr anchor="t">
            <a:normAutofit/>
          </a:bodyPr>
          <a:lstStyle/>
          <a:p>
            <a:r>
              <a:rPr lang="en-US" sz="1100" i="1" dirty="0"/>
              <a:t>Slow </a:t>
            </a:r>
            <a:r>
              <a:rPr lang="en-US" sz="1100" dirty="0"/>
              <a:t>MAOA: </a:t>
            </a:r>
          </a:p>
          <a:p>
            <a:pPr lvl="1"/>
            <a:r>
              <a:rPr lang="en-US" sz="1100" dirty="0"/>
              <a:t>Too much Tryptophan (too many carbs…must learn balance)</a:t>
            </a:r>
          </a:p>
          <a:p>
            <a:pPr lvl="1"/>
            <a:r>
              <a:rPr lang="en-US" sz="1100" dirty="0"/>
              <a:t>Too little Riboflavin/Vit B2</a:t>
            </a:r>
          </a:p>
          <a:p>
            <a:r>
              <a:rPr lang="en-US" sz="1100" i="1" dirty="0"/>
              <a:t>Fast</a:t>
            </a:r>
            <a:r>
              <a:rPr lang="en-US" sz="1100" dirty="0"/>
              <a:t> MAOA:</a:t>
            </a:r>
          </a:p>
          <a:p>
            <a:pPr lvl="1"/>
            <a:r>
              <a:rPr lang="en-US" sz="1100" dirty="0"/>
              <a:t>Too little Tryptophan (too little carbs…must learn balance)</a:t>
            </a:r>
          </a:p>
          <a:p>
            <a:pPr lvl="1"/>
            <a:r>
              <a:rPr lang="en-US" sz="1100" dirty="0"/>
              <a:t>Too much Riboflavin/B2</a:t>
            </a:r>
          </a:p>
          <a:p>
            <a:r>
              <a:rPr lang="en-US" sz="1100" i="1" dirty="0"/>
              <a:t>Both</a:t>
            </a:r>
            <a:r>
              <a:rPr lang="en-US" sz="1100" dirty="0"/>
              <a:t> Types:</a:t>
            </a:r>
          </a:p>
          <a:p>
            <a:pPr lvl="1"/>
            <a:r>
              <a:rPr lang="en-US" sz="1100" dirty="0"/>
              <a:t>Too little glutathione</a:t>
            </a:r>
          </a:p>
          <a:p>
            <a:pPr lvl="1"/>
            <a:r>
              <a:rPr lang="en-US" sz="1100" dirty="0"/>
              <a:t>Chronic Stress</a:t>
            </a:r>
          </a:p>
          <a:p>
            <a:pPr lvl="2"/>
            <a:r>
              <a:rPr lang="en-US" sz="1100" dirty="0"/>
              <a:t>Physical Stress: Blood Sugar imbalance, Infection, Yeast overgrowth (Candida), SIBO, Leaky gut, Improper breathing </a:t>
            </a:r>
          </a:p>
          <a:p>
            <a:pPr lvl="2"/>
            <a:r>
              <a:rPr lang="en-US" sz="1100" dirty="0"/>
              <a:t>Emotional Stress</a:t>
            </a:r>
          </a:p>
          <a:p>
            <a:r>
              <a:rPr lang="en-US" sz="1100" dirty="0"/>
              <a:t>Chronic Inflammation:</a:t>
            </a:r>
          </a:p>
          <a:p>
            <a:pPr lvl="1"/>
            <a:r>
              <a:rPr lang="en-US" sz="1100" dirty="0"/>
              <a:t>From diet (excessive or wrong food types for your blood type; slow MAOA’s should eat light dinners)</a:t>
            </a:r>
          </a:p>
          <a:p>
            <a:pPr lvl="1"/>
            <a:r>
              <a:rPr lang="en-US" sz="1100" dirty="0"/>
              <a:t>From chronic stress; bringing stress levels down will also aid in abolishing cravings</a:t>
            </a:r>
          </a:p>
          <a:p>
            <a:pPr lvl="1"/>
            <a:r>
              <a:rPr lang="en-US" sz="1100" dirty="0"/>
              <a:t>From chronic conditions: obesity, cardiovascular disease, diabetes, autoimmune conditions, cancer</a:t>
            </a:r>
          </a:p>
        </p:txBody>
      </p:sp>
    </p:spTree>
    <p:extLst>
      <p:ext uri="{BB962C8B-B14F-4D97-AF65-F5344CB8AC3E}">
        <p14:creationId xmlns:p14="http://schemas.microsoft.com/office/powerpoint/2010/main" val="3561620553"/>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F524-5B6E-6843-9612-26453F583163}"/>
              </a:ext>
            </a:extLst>
          </p:cNvPr>
          <p:cNvSpPr>
            <a:spLocks noGrp="1"/>
          </p:cNvSpPr>
          <p:nvPr>
            <p:ph type="title"/>
          </p:nvPr>
        </p:nvSpPr>
        <p:spPr/>
        <p:txBody>
          <a:bodyPr/>
          <a:lstStyle/>
          <a:p>
            <a:r>
              <a:rPr lang="en-US" dirty="0"/>
              <a:t>Health Conditions Related to a Dirty MAOA</a:t>
            </a:r>
          </a:p>
        </p:txBody>
      </p:sp>
      <p:sp>
        <p:nvSpPr>
          <p:cNvPr id="3" name="Content Placeholder 2">
            <a:extLst>
              <a:ext uri="{FF2B5EF4-FFF2-40B4-BE49-F238E27FC236}">
                <a16:creationId xmlns:a16="http://schemas.microsoft.com/office/drawing/2014/main" id="{25E65A1C-85DA-444C-A0C3-25AE3E72C0A8}"/>
              </a:ext>
            </a:extLst>
          </p:cNvPr>
          <p:cNvSpPr>
            <a:spLocks noGrp="1"/>
          </p:cNvSpPr>
          <p:nvPr>
            <p:ph idx="1"/>
          </p:nvPr>
        </p:nvSpPr>
        <p:spPr/>
        <p:txBody>
          <a:bodyPr numCol="2"/>
          <a:lstStyle/>
          <a:p>
            <a:r>
              <a:rPr lang="en-US" dirty="0"/>
              <a:t>Addictions</a:t>
            </a:r>
          </a:p>
          <a:p>
            <a:r>
              <a:rPr lang="en-US" dirty="0"/>
              <a:t>ADHD</a:t>
            </a:r>
          </a:p>
          <a:p>
            <a:r>
              <a:rPr lang="en-US" dirty="0"/>
              <a:t>Alzheimer’s</a:t>
            </a:r>
          </a:p>
          <a:p>
            <a:r>
              <a:rPr lang="en-US" dirty="0"/>
              <a:t>Narcissism/Sociopathy</a:t>
            </a:r>
          </a:p>
          <a:p>
            <a:r>
              <a:rPr lang="en-US" dirty="0"/>
              <a:t>Anxiety</a:t>
            </a:r>
          </a:p>
          <a:p>
            <a:r>
              <a:rPr lang="en-US" dirty="0"/>
              <a:t>Autism</a:t>
            </a:r>
          </a:p>
          <a:p>
            <a:r>
              <a:rPr lang="en-US" dirty="0"/>
              <a:t>Bipolar</a:t>
            </a:r>
          </a:p>
          <a:p>
            <a:r>
              <a:rPr lang="en-US" dirty="0"/>
              <a:t>Depression</a:t>
            </a:r>
          </a:p>
          <a:p>
            <a:r>
              <a:rPr lang="en-US" dirty="0"/>
              <a:t>Fibromyalgia</a:t>
            </a:r>
          </a:p>
          <a:p>
            <a:r>
              <a:rPr lang="en-US" dirty="0"/>
              <a:t>Irritable Bowel</a:t>
            </a:r>
          </a:p>
          <a:p>
            <a:r>
              <a:rPr lang="en-US" dirty="0"/>
              <a:t>Migraine</a:t>
            </a:r>
          </a:p>
          <a:p>
            <a:r>
              <a:rPr lang="en-US" dirty="0"/>
              <a:t>OCD</a:t>
            </a:r>
          </a:p>
          <a:p>
            <a:r>
              <a:rPr lang="en-US" dirty="0"/>
              <a:t>Panic Disorder</a:t>
            </a:r>
          </a:p>
          <a:p>
            <a:r>
              <a:rPr lang="en-US" dirty="0"/>
              <a:t>Parkinson’s</a:t>
            </a:r>
          </a:p>
          <a:p>
            <a:r>
              <a:rPr lang="en-US" dirty="0"/>
              <a:t>Schizophrenia</a:t>
            </a:r>
          </a:p>
          <a:p>
            <a:r>
              <a:rPr lang="en-US" dirty="0"/>
              <a:t>Seasonal Affective Disorder</a:t>
            </a:r>
          </a:p>
        </p:txBody>
      </p:sp>
      <p:pic>
        <p:nvPicPr>
          <p:cNvPr id="5" name="Picture 4">
            <a:extLst>
              <a:ext uri="{FF2B5EF4-FFF2-40B4-BE49-F238E27FC236}">
                <a16:creationId xmlns:a16="http://schemas.microsoft.com/office/drawing/2014/main" id="{BA11040C-1C3E-824F-88D5-5001BCB123F6}"/>
              </a:ext>
            </a:extLst>
          </p:cNvPr>
          <p:cNvPicPr>
            <a:picLocks noChangeAspect="1"/>
          </p:cNvPicPr>
          <p:nvPr/>
        </p:nvPicPr>
        <p:blipFill>
          <a:blip r:embed="rId2"/>
          <a:stretch>
            <a:fillRect/>
          </a:stretch>
        </p:blipFill>
        <p:spPr>
          <a:xfrm>
            <a:off x="8985492" y="1825625"/>
            <a:ext cx="2666930" cy="1774720"/>
          </a:xfrm>
          <a:prstGeom prst="rect">
            <a:avLst/>
          </a:prstGeom>
        </p:spPr>
      </p:pic>
    </p:spTree>
    <p:extLst>
      <p:ext uri="{BB962C8B-B14F-4D97-AF65-F5344CB8AC3E}">
        <p14:creationId xmlns:p14="http://schemas.microsoft.com/office/powerpoint/2010/main" val="1523350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A748DA-CB11-984B-BF05-257953D1FEC3}"/>
              </a:ext>
            </a:extLst>
          </p:cNvPr>
          <p:cNvSpPr>
            <a:spLocks noGrp="1"/>
          </p:cNvSpPr>
          <p:nvPr>
            <p:ph type="title"/>
          </p:nvPr>
        </p:nvSpPr>
        <p:spPr>
          <a:xfrm>
            <a:off x="2311147" y="365760"/>
            <a:ext cx="7569706" cy="1288238"/>
          </a:xfrm>
        </p:spPr>
        <p:txBody>
          <a:bodyPr anchor="ctr">
            <a:normAutofit/>
          </a:bodyPr>
          <a:lstStyle/>
          <a:p>
            <a:pPr algn="ctr"/>
            <a:r>
              <a:rPr lang="en-US" dirty="0"/>
              <a:t>Going Gray Early</a:t>
            </a:r>
            <a:endParaRPr lang="en-US"/>
          </a:p>
        </p:txBody>
      </p:sp>
      <p:sp>
        <p:nvSpPr>
          <p:cNvPr id="3" name="Content Placeholder 2">
            <a:extLst>
              <a:ext uri="{FF2B5EF4-FFF2-40B4-BE49-F238E27FC236}">
                <a16:creationId xmlns:a16="http://schemas.microsoft.com/office/drawing/2014/main" id="{8BB2CA96-CBA0-DC4E-9FC9-75F6CFBC2BEE}"/>
              </a:ext>
            </a:extLst>
          </p:cNvPr>
          <p:cNvSpPr>
            <a:spLocks noGrp="1"/>
          </p:cNvSpPr>
          <p:nvPr>
            <p:ph idx="1"/>
          </p:nvPr>
        </p:nvSpPr>
        <p:spPr>
          <a:xfrm>
            <a:off x="2165569" y="1956816"/>
            <a:ext cx="7860863" cy="4024884"/>
          </a:xfrm>
        </p:spPr>
        <p:txBody>
          <a:bodyPr anchor="t">
            <a:normAutofit/>
          </a:bodyPr>
          <a:lstStyle/>
          <a:p>
            <a:r>
              <a:rPr lang="en-US" sz="2200"/>
              <a:t>If a dirty MAOA is under chronic stress, you deplete your neurotransmitters way too fast and increase your production of hydrogen peroxide.  </a:t>
            </a:r>
          </a:p>
          <a:p>
            <a:r>
              <a:rPr lang="en-US" sz="2200"/>
              <a:t>Hydrogen Peroxide is removed by glutathione, our body’s prime detox compound.</a:t>
            </a:r>
          </a:p>
          <a:p>
            <a:r>
              <a:rPr lang="en-US" sz="2200"/>
              <a:t>Once glutathione is depleted (which is tough to make naturally in the body), hydrogen peroxide creates a toxic internal environment, expressing itself as going gray early (or white).</a:t>
            </a:r>
          </a:p>
          <a:p>
            <a:r>
              <a:rPr lang="en-US" sz="2200"/>
              <a:t>Too much hydrogen peroxide can create erratic moods, memory problems, irritability and aggression, ALS, Parkinson’s, Alzheimer’s</a:t>
            </a:r>
          </a:p>
        </p:txBody>
      </p:sp>
    </p:spTree>
    <p:extLst>
      <p:ext uri="{BB962C8B-B14F-4D97-AF65-F5344CB8AC3E}">
        <p14:creationId xmlns:p14="http://schemas.microsoft.com/office/powerpoint/2010/main" val="209450239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84A1-AD81-AC46-BDE0-E2164B2D1E28}"/>
              </a:ext>
            </a:extLst>
          </p:cNvPr>
          <p:cNvSpPr>
            <a:spLocks noGrp="1"/>
          </p:cNvSpPr>
          <p:nvPr>
            <p:ph type="title"/>
          </p:nvPr>
        </p:nvSpPr>
        <p:spPr>
          <a:xfrm>
            <a:off x="1653363" y="365760"/>
            <a:ext cx="9367203" cy="1188720"/>
          </a:xfrm>
        </p:spPr>
        <p:txBody>
          <a:bodyPr>
            <a:normAutofit/>
          </a:bodyPr>
          <a:lstStyle/>
          <a:p>
            <a:r>
              <a:rPr lang="en-US" dirty="0"/>
              <a:t>Key Nutrients for a Healthy MAOA</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0A5E228-F5A2-EF4F-A25E-DE356E81C8AF}"/>
              </a:ext>
            </a:extLst>
          </p:cNvPr>
          <p:cNvSpPr>
            <a:spLocks noGrp="1"/>
          </p:cNvSpPr>
          <p:nvPr>
            <p:ph idx="1"/>
          </p:nvPr>
        </p:nvSpPr>
        <p:spPr>
          <a:xfrm>
            <a:off x="1653363" y="2176272"/>
            <a:ext cx="9367204" cy="4041648"/>
          </a:xfrm>
        </p:spPr>
        <p:txBody>
          <a:bodyPr anchor="t">
            <a:normAutofit/>
          </a:bodyPr>
          <a:lstStyle/>
          <a:p>
            <a:r>
              <a:rPr lang="en-US" sz="2400"/>
              <a:t>Riboflavin/B2: liver, lamb, mushrooms, spinach, almonds, wild salmon, eggs</a:t>
            </a:r>
          </a:p>
          <a:p>
            <a:r>
              <a:rPr lang="en-US" sz="2400"/>
              <a:t>Tryptophan: spinach, seaweed, mushrooms, pumpkin seeds, turnip greens, red lettuce, asparagus</a:t>
            </a:r>
          </a:p>
          <a:p>
            <a:pPr lvl="1"/>
            <a:r>
              <a:rPr lang="en-US" dirty="0"/>
              <a:t>Tryptophan is found in protein but not as well absorbed as Tryptophan from carbohydrates.</a:t>
            </a:r>
          </a:p>
          <a:p>
            <a:pPr lvl="1"/>
            <a:endParaRPr lang="en-US" dirty="0"/>
          </a:p>
          <a:p>
            <a:pPr marL="0" indent="0">
              <a:buNone/>
            </a:pPr>
            <a:r>
              <a:rPr lang="en-US" sz="2400"/>
              <a:t>Our bodies always absorb fresh, whole food better than any other forms of nutrition.</a:t>
            </a:r>
          </a:p>
        </p:txBody>
      </p:sp>
    </p:spTree>
    <p:extLst>
      <p:ext uri="{BB962C8B-B14F-4D97-AF65-F5344CB8AC3E}">
        <p14:creationId xmlns:p14="http://schemas.microsoft.com/office/powerpoint/2010/main" val="447740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C261F-013C-ED41-8B78-023C7FDAD285}"/>
              </a:ext>
            </a:extLst>
          </p:cNvPr>
          <p:cNvSpPr>
            <a:spLocks noGrp="1"/>
          </p:cNvSpPr>
          <p:nvPr>
            <p:ph type="ctrTitle"/>
          </p:nvPr>
        </p:nvSpPr>
        <p:spPr>
          <a:xfrm>
            <a:off x="1524000" y="2245809"/>
            <a:ext cx="9144000" cy="1564716"/>
          </a:xfrm>
        </p:spPr>
        <p:txBody>
          <a:bodyPr>
            <a:normAutofit/>
          </a:bodyPr>
          <a:lstStyle/>
          <a:p>
            <a:pPr algn="l"/>
            <a:r>
              <a:rPr lang="en-US" sz="4800"/>
              <a:t>GST/GPX: Detox Dilemmas</a:t>
            </a:r>
          </a:p>
        </p:txBody>
      </p:sp>
      <p:sp>
        <p:nvSpPr>
          <p:cNvPr id="7"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3"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807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136E-8380-3548-9546-118F9D577DB5}"/>
              </a:ext>
            </a:extLst>
          </p:cNvPr>
          <p:cNvSpPr>
            <a:spLocks noGrp="1"/>
          </p:cNvSpPr>
          <p:nvPr>
            <p:ph type="title"/>
          </p:nvPr>
        </p:nvSpPr>
        <p:spPr>
          <a:xfrm>
            <a:off x="841249" y="365760"/>
            <a:ext cx="9912072" cy="1188404"/>
          </a:xfrm>
        </p:spPr>
        <p:txBody>
          <a:bodyPr>
            <a:normAutofit/>
          </a:bodyPr>
          <a:lstStyle/>
          <a:p>
            <a:r>
              <a:rPr lang="en-US" dirty="0"/>
              <a:t>GST/GPX Main Role</a:t>
            </a:r>
          </a:p>
        </p:txBody>
      </p:sp>
      <p:sp>
        <p:nvSpPr>
          <p:cNvPr id="8" name="Freeform: Shape 7">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C447CF4-4FE4-4340-B3F7-63BFEAF49215}"/>
              </a:ext>
            </a:extLst>
          </p:cNvPr>
          <p:cNvSpPr>
            <a:spLocks noGrp="1"/>
          </p:cNvSpPr>
          <p:nvPr>
            <p:ph idx="1"/>
          </p:nvPr>
        </p:nvSpPr>
        <p:spPr>
          <a:xfrm>
            <a:off x="841248" y="2174358"/>
            <a:ext cx="7731642" cy="4045467"/>
          </a:xfrm>
        </p:spPr>
        <p:txBody>
          <a:bodyPr anchor="t">
            <a:normAutofit fontScale="92500" lnSpcReduction="20000"/>
          </a:bodyPr>
          <a:lstStyle/>
          <a:p>
            <a:r>
              <a:rPr lang="en-US" sz="1400" dirty="0">
                <a:solidFill>
                  <a:schemeClr val="bg1"/>
                </a:solidFill>
              </a:rPr>
              <a:t>Main role is to clear toxins from your system.</a:t>
            </a:r>
          </a:p>
          <a:p>
            <a:pPr lvl="1"/>
            <a:r>
              <a:rPr lang="en-US" sz="1400" dirty="0">
                <a:solidFill>
                  <a:schemeClr val="bg1"/>
                </a:solidFill>
              </a:rPr>
              <a:t>GST (found mostly in liver, gut and intestine) does this by attaching glutathione (the body’s chief detox agent) to xenobiotics enabling your body to pee out harmful environmental compounds.  Therefore, when GST is dirty, you can not make this attachment and thus detox your body from harmful compounds.</a:t>
            </a:r>
          </a:p>
          <a:p>
            <a:pPr lvl="2"/>
            <a:r>
              <a:rPr lang="en-US" sz="1400" dirty="0">
                <a:solidFill>
                  <a:schemeClr val="bg1"/>
                </a:solidFill>
              </a:rPr>
              <a:t>Signs of a Dirty GST: hypersensitivity to chemicals (including runny nose, congestion, watery eyes, coughing, sneezing, fatigue, migraines, rashes, hives, digestive issues, anxiety, depression, and brain fog), increased inflammation, high blood pressure, and obesity.</a:t>
            </a:r>
          </a:p>
          <a:p>
            <a:pPr lvl="2"/>
            <a:r>
              <a:rPr lang="en-US" sz="1400" dirty="0">
                <a:solidFill>
                  <a:schemeClr val="bg1"/>
                </a:solidFill>
              </a:rPr>
              <a:t>Strengths of a Dirty GST: awareness makes you more motivated to maintain your health, and you respond more favorably to chemotherapy due to your body not being able to detox those compounds.</a:t>
            </a:r>
          </a:p>
          <a:p>
            <a:pPr lvl="1"/>
            <a:r>
              <a:rPr lang="en-US" sz="1400" dirty="0">
                <a:solidFill>
                  <a:schemeClr val="bg1"/>
                </a:solidFill>
              </a:rPr>
              <a:t>GPX does this by attaching glutathione to hydrogen peroxide (a by-product of the stress response) converting it to water to be peed out.</a:t>
            </a:r>
          </a:p>
          <a:p>
            <a:pPr lvl="2"/>
            <a:r>
              <a:rPr lang="en-US" sz="1400" dirty="0">
                <a:solidFill>
                  <a:schemeClr val="bg1"/>
                </a:solidFill>
              </a:rPr>
              <a:t>Excess Hydrogen Peroxide disrupts the Methylation Cycle and may demonstrate the following symptoms:</a:t>
            </a:r>
          </a:p>
          <a:p>
            <a:pPr lvl="3"/>
            <a:r>
              <a:rPr lang="en-US" sz="1400" dirty="0">
                <a:solidFill>
                  <a:schemeClr val="bg1"/>
                </a:solidFill>
              </a:rPr>
              <a:t>Early graying or white hair</a:t>
            </a:r>
          </a:p>
          <a:p>
            <a:pPr lvl="3"/>
            <a:r>
              <a:rPr lang="en-US" sz="1400" dirty="0">
                <a:solidFill>
                  <a:schemeClr val="bg1"/>
                </a:solidFill>
              </a:rPr>
              <a:t>Erratic moods</a:t>
            </a:r>
          </a:p>
          <a:p>
            <a:pPr lvl="3"/>
            <a:r>
              <a:rPr lang="en-US" sz="1400" dirty="0">
                <a:solidFill>
                  <a:schemeClr val="bg1"/>
                </a:solidFill>
              </a:rPr>
              <a:t>Chronic fatigue</a:t>
            </a:r>
          </a:p>
          <a:p>
            <a:pPr lvl="3"/>
            <a:r>
              <a:rPr lang="en-US" sz="1400" dirty="0">
                <a:solidFill>
                  <a:schemeClr val="bg1"/>
                </a:solidFill>
              </a:rPr>
              <a:t>Memory problems</a:t>
            </a:r>
          </a:p>
          <a:p>
            <a:pPr lvl="3"/>
            <a:r>
              <a:rPr lang="en-US" sz="1400" dirty="0">
                <a:solidFill>
                  <a:schemeClr val="bg1"/>
                </a:solidFill>
              </a:rPr>
              <a:t>Irritability</a:t>
            </a:r>
          </a:p>
          <a:p>
            <a:pPr lvl="3"/>
            <a:r>
              <a:rPr lang="en-US" sz="1400" dirty="0">
                <a:solidFill>
                  <a:schemeClr val="bg1"/>
                </a:solidFill>
              </a:rPr>
              <a:t>Aggression</a:t>
            </a:r>
          </a:p>
          <a:p>
            <a:pPr lvl="2"/>
            <a:r>
              <a:rPr lang="en-US" sz="1400" dirty="0">
                <a:solidFill>
                  <a:schemeClr val="bg1"/>
                </a:solidFill>
              </a:rPr>
              <a:t>Strengths include awareness to motivate health management</a:t>
            </a:r>
          </a:p>
        </p:txBody>
      </p:sp>
    </p:spTree>
    <p:extLst>
      <p:ext uri="{BB962C8B-B14F-4D97-AF65-F5344CB8AC3E}">
        <p14:creationId xmlns:p14="http://schemas.microsoft.com/office/powerpoint/2010/main" val="629702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163FA-F5F3-2441-965F-C10FDF0239E5}"/>
              </a:ext>
            </a:extLst>
          </p:cNvPr>
          <p:cNvPicPr>
            <a:picLocks noChangeAspect="1"/>
          </p:cNvPicPr>
          <p:nvPr/>
        </p:nvPicPr>
        <p:blipFill rotWithShape="1">
          <a:blip r:embed="rId2">
            <a:alphaModFix/>
          </a:blip>
          <a:srcRect l="5719" r="13841" b="1"/>
          <a:stretch/>
        </p:blipFill>
        <p:spPr>
          <a:xfrm rot="5400000">
            <a:off x="5565619" y="231924"/>
            <a:ext cx="6858000" cy="6394152"/>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9DCDDE55-80D7-434F-83F3-9DAD607EC6CF}"/>
              </a:ext>
            </a:extLst>
          </p:cNvPr>
          <p:cNvSpPr>
            <a:spLocks noGrp="1"/>
          </p:cNvSpPr>
          <p:nvPr>
            <p:ph type="title"/>
          </p:nvPr>
        </p:nvSpPr>
        <p:spPr>
          <a:xfrm>
            <a:off x="804998" y="798445"/>
            <a:ext cx="4803636" cy="1311664"/>
          </a:xfrm>
        </p:spPr>
        <p:txBody>
          <a:bodyPr>
            <a:normAutofit/>
          </a:bodyPr>
          <a:lstStyle/>
          <a:p>
            <a:r>
              <a:rPr lang="en-US" sz="3400">
                <a:solidFill>
                  <a:srgbClr val="000000"/>
                </a:solidFill>
              </a:rPr>
              <a:t>Glutathione (your primary antioxidant) Wonders</a:t>
            </a:r>
          </a:p>
        </p:txBody>
      </p:sp>
      <p:sp>
        <p:nvSpPr>
          <p:cNvPr id="3" name="Content Placeholder 2">
            <a:extLst>
              <a:ext uri="{FF2B5EF4-FFF2-40B4-BE49-F238E27FC236}">
                <a16:creationId xmlns:a16="http://schemas.microsoft.com/office/drawing/2014/main" id="{6AA472A1-D60E-EB41-99DD-5EEEDD807C59}"/>
              </a:ext>
            </a:extLst>
          </p:cNvPr>
          <p:cNvSpPr>
            <a:spLocks noGrp="1"/>
          </p:cNvSpPr>
          <p:nvPr>
            <p:ph idx="1"/>
          </p:nvPr>
        </p:nvSpPr>
        <p:spPr>
          <a:xfrm>
            <a:off x="804997" y="2110109"/>
            <a:ext cx="4706803" cy="4476042"/>
          </a:xfrm>
        </p:spPr>
        <p:txBody>
          <a:bodyPr anchor="ctr">
            <a:normAutofit/>
          </a:bodyPr>
          <a:lstStyle/>
          <a:p>
            <a:r>
              <a:rPr lang="en-US" sz="1600" dirty="0">
                <a:solidFill>
                  <a:srgbClr val="000000"/>
                </a:solidFill>
              </a:rPr>
              <a:t>Carbs, high-fat foods, and sugar deplete glutathione therefore your body is limited in its ability to attach xenobiotics and hydrogen peroxide and detox yourself from these harmful chemicals.  Therefore, take care of your microbiome!</a:t>
            </a:r>
          </a:p>
          <a:p>
            <a:r>
              <a:rPr lang="en-US" sz="1600" dirty="0">
                <a:solidFill>
                  <a:srgbClr val="000000"/>
                </a:solidFill>
              </a:rPr>
              <a:t>Overeating produces an inflammatory compound called Methylglyoxal which glutathione converts into harmless lactic acid.</a:t>
            </a:r>
          </a:p>
          <a:p>
            <a:r>
              <a:rPr lang="en-US" sz="1600" dirty="0">
                <a:solidFill>
                  <a:srgbClr val="000000"/>
                </a:solidFill>
              </a:rPr>
              <a:t>Glutathione glues B12 to its carriers proteins to get B12 into your cells which helps prevent anemia, provide oxygen to your cells, and prevent nerve damage.</a:t>
            </a:r>
          </a:p>
          <a:p>
            <a:r>
              <a:rPr lang="en-US" sz="1600" dirty="0">
                <a:solidFill>
                  <a:srgbClr val="000000"/>
                </a:solidFill>
              </a:rPr>
              <a:t>Glutathione is necessary for your brain to make Dopamine and Serotonin.</a:t>
            </a:r>
          </a:p>
          <a:p>
            <a:r>
              <a:rPr lang="en-US" sz="1600" dirty="0">
                <a:solidFill>
                  <a:srgbClr val="000000"/>
                </a:solidFill>
              </a:rPr>
              <a:t>Glutathione helps your body make nitric oxide which is essential for a healthy heart and blood vessels, and aids in fighting infection.</a:t>
            </a:r>
          </a:p>
        </p:txBody>
      </p:sp>
    </p:spTree>
    <p:extLst>
      <p:ext uri="{BB962C8B-B14F-4D97-AF65-F5344CB8AC3E}">
        <p14:creationId xmlns:p14="http://schemas.microsoft.com/office/powerpoint/2010/main" val="4267134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CB7F1-FC63-5F47-8BD5-44C353D3F66B}"/>
              </a:ext>
            </a:extLst>
          </p:cNvPr>
          <p:cNvPicPr>
            <a:picLocks noChangeAspect="1"/>
          </p:cNvPicPr>
          <p:nvPr/>
        </p:nvPicPr>
        <p:blipFill rotWithShape="1">
          <a:blip r:embed="rId2">
            <a:alphaModFix/>
          </a:blip>
          <a:srcRect l="8587" r="29177"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393A237B-CB06-5A4C-894F-5AD6501E5A56}"/>
              </a:ext>
            </a:extLst>
          </p:cNvPr>
          <p:cNvSpPr>
            <a:spLocks noGrp="1"/>
          </p:cNvSpPr>
          <p:nvPr>
            <p:ph type="title"/>
          </p:nvPr>
        </p:nvSpPr>
        <p:spPr>
          <a:xfrm>
            <a:off x="804998" y="798445"/>
            <a:ext cx="4803636" cy="1311664"/>
          </a:xfrm>
        </p:spPr>
        <p:txBody>
          <a:bodyPr>
            <a:normAutofit/>
          </a:bodyPr>
          <a:lstStyle/>
          <a:p>
            <a:r>
              <a:rPr lang="en-US" sz="3400">
                <a:solidFill>
                  <a:srgbClr val="000000"/>
                </a:solidFill>
              </a:rPr>
              <a:t>Health Conditions Related to a Dirty GST/GPX</a:t>
            </a:r>
          </a:p>
        </p:txBody>
      </p:sp>
      <p:sp>
        <p:nvSpPr>
          <p:cNvPr id="3" name="Content Placeholder 2">
            <a:extLst>
              <a:ext uri="{FF2B5EF4-FFF2-40B4-BE49-F238E27FC236}">
                <a16:creationId xmlns:a16="http://schemas.microsoft.com/office/drawing/2014/main" id="{936F46BF-1330-AE40-999F-8333615CB85F}"/>
              </a:ext>
            </a:extLst>
          </p:cNvPr>
          <p:cNvSpPr>
            <a:spLocks noGrp="1"/>
          </p:cNvSpPr>
          <p:nvPr>
            <p:ph idx="1"/>
          </p:nvPr>
        </p:nvSpPr>
        <p:spPr>
          <a:xfrm>
            <a:off x="804997" y="2272143"/>
            <a:ext cx="4706803" cy="3788830"/>
          </a:xfrm>
        </p:spPr>
        <p:txBody>
          <a:bodyPr numCol="3" anchor="ctr">
            <a:normAutofit fontScale="92500" lnSpcReduction="20000"/>
          </a:bodyPr>
          <a:lstStyle/>
          <a:p>
            <a:r>
              <a:rPr lang="en-US" sz="1400" dirty="0">
                <a:solidFill>
                  <a:srgbClr val="000000"/>
                </a:solidFill>
              </a:rPr>
              <a:t>Alzheimer’s</a:t>
            </a:r>
          </a:p>
          <a:p>
            <a:r>
              <a:rPr lang="en-US" sz="1400" dirty="0">
                <a:solidFill>
                  <a:srgbClr val="000000"/>
                </a:solidFill>
              </a:rPr>
              <a:t>ALS</a:t>
            </a:r>
          </a:p>
          <a:p>
            <a:r>
              <a:rPr lang="en-US" sz="1400" dirty="0">
                <a:solidFill>
                  <a:srgbClr val="000000"/>
                </a:solidFill>
              </a:rPr>
              <a:t>Anxiety</a:t>
            </a:r>
          </a:p>
          <a:p>
            <a:r>
              <a:rPr lang="en-US" sz="1400" dirty="0">
                <a:solidFill>
                  <a:srgbClr val="000000"/>
                </a:solidFill>
              </a:rPr>
              <a:t>Autism</a:t>
            </a:r>
          </a:p>
          <a:p>
            <a:r>
              <a:rPr lang="en-US" sz="1400" dirty="0">
                <a:solidFill>
                  <a:srgbClr val="000000"/>
                </a:solidFill>
              </a:rPr>
              <a:t>Autoimmune Conditions (Grave’s disease, Hashimoto’s thyroiditis, MS, RA)</a:t>
            </a:r>
          </a:p>
          <a:p>
            <a:r>
              <a:rPr lang="en-US" sz="1400" dirty="0">
                <a:solidFill>
                  <a:srgbClr val="000000"/>
                </a:solidFill>
              </a:rPr>
              <a:t>Cancer</a:t>
            </a:r>
          </a:p>
          <a:p>
            <a:r>
              <a:rPr lang="en-US" sz="1400" dirty="0">
                <a:solidFill>
                  <a:srgbClr val="000000"/>
                </a:solidFill>
              </a:rPr>
              <a:t>Chemical Sensitivity</a:t>
            </a:r>
          </a:p>
          <a:p>
            <a:r>
              <a:rPr lang="en-US" sz="1400" dirty="0">
                <a:solidFill>
                  <a:srgbClr val="000000"/>
                </a:solidFill>
              </a:rPr>
              <a:t>Chronic Infections (hepatitis, mold reaction, Epstein-Barr, H. pylori, Lyme Disease)</a:t>
            </a:r>
          </a:p>
          <a:p>
            <a:r>
              <a:rPr lang="en-US" sz="1400" dirty="0">
                <a:solidFill>
                  <a:srgbClr val="000000"/>
                </a:solidFill>
              </a:rPr>
              <a:t>Crohn’s Disease</a:t>
            </a:r>
          </a:p>
          <a:p>
            <a:r>
              <a:rPr lang="en-US" sz="1400" dirty="0">
                <a:solidFill>
                  <a:srgbClr val="000000"/>
                </a:solidFill>
              </a:rPr>
              <a:t>Depression</a:t>
            </a:r>
          </a:p>
          <a:p>
            <a:r>
              <a:rPr lang="en-US" sz="1400" dirty="0">
                <a:solidFill>
                  <a:srgbClr val="000000"/>
                </a:solidFill>
              </a:rPr>
              <a:t>Diabetes 1 and 2</a:t>
            </a:r>
          </a:p>
          <a:p>
            <a:r>
              <a:rPr lang="en-US" sz="1400" dirty="0">
                <a:solidFill>
                  <a:srgbClr val="000000"/>
                </a:solidFill>
              </a:rPr>
              <a:t>Eczema</a:t>
            </a:r>
          </a:p>
          <a:p>
            <a:r>
              <a:rPr lang="en-US" sz="1400" dirty="0">
                <a:solidFill>
                  <a:srgbClr val="000000"/>
                </a:solidFill>
              </a:rPr>
              <a:t>Fatigue</a:t>
            </a:r>
          </a:p>
          <a:p>
            <a:r>
              <a:rPr lang="en-US" sz="1400" dirty="0">
                <a:solidFill>
                  <a:srgbClr val="000000"/>
                </a:solidFill>
              </a:rPr>
              <a:t>Fibromyalgia</a:t>
            </a:r>
          </a:p>
          <a:p>
            <a:r>
              <a:rPr lang="en-US" sz="1400" dirty="0">
                <a:solidFill>
                  <a:srgbClr val="000000"/>
                </a:solidFill>
              </a:rPr>
              <a:t>Heart Disease</a:t>
            </a:r>
          </a:p>
          <a:p>
            <a:r>
              <a:rPr lang="en-US" sz="1400" dirty="0">
                <a:solidFill>
                  <a:srgbClr val="000000"/>
                </a:solidFill>
              </a:rPr>
              <a:t>Hypertension</a:t>
            </a:r>
          </a:p>
          <a:p>
            <a:r>
              <a:rPr lang="en-US" sz="1400" dirty="0">
                <a:solidFill>
                  <a:srgbClr val="000000"/>
                </a:solidFill>
              </a:rPr>
              <a:t>Hearing Loss</a:t>
            </a:r>
          </a:p>
          <a:p>
            <a:r>
              <a:rPr lang="en-US" sz="1400" dirty="0" err="1">
                <a:solidFill>
                  <a:srgbClr val="000000"/>
                </a:solidFill>
              </a:rPr>
              <a:t>Homocystein</a:t>
            </a:r>
            <a:r>
              <a:rPr lang="en-US" sz="1400" dirty="0">
                <a:solidFill>
                  <a:srgbClr val="000000"/>
                </a:solidFill>
              </a:rPr>
              <a:t> surplus</a:t>
            </a:r>
          </a:p>
          <a:p>
            <a:r>
              <a:rPr lang="en-US" sz="1400" dirty="0">
                <a:solidFill>
                  <a:srgbClr val="000000"/>
                </a:solidFill>
              </a:rPr>
              <a:t>Infertility</a:t>
            </a:r>
          </a:p>
          <a:p>
            <a:r>
              <a:rPr lang="en-US" sz="1400" dirty="0" err="1">
                <a:solidFill>
                  <a:srgbClr val="000000"/>
                </a:solidFill>
              </a:rPr>
              <a:t>Keshan</a:t>
            </a:r>
            <a:r>
              <a:rPr lang="en-US" sz="1400" dirty="0">
                <a:solidFill>
                  <a:srgbClr val="000000"/>
                </a:solidFill>
              </a:rPr>
              <a:t> Disease (heart problem)</a:t>
            </a:r>
          </a:p>
          <a:p>
            <a:r>
              <a:rPr lang="en-US" sz="1400" dirty="0">
                <a:solidFill>
                  <a:srgbClr val="000000"/>
                </a:solidFill>
              </a:rPr>
              <a:t>Mental Disorder (major depressive disorder, bipolar disorder, schizophrenia, OCD)</a:t>
            </a:r>
          </a:p>
          <a:p>
            <a:r>
              <a:rPr lang="en-US" sz="1400" dirty="0">
                <a:solidFill>
                  <a:srgbClr val="000000"/>
                </a:solidFill>
              </a:rPr>
              <a:t>Migraine</a:t>
            </a:r>
          </a:p>
          <a:p>
            <a:r>
              <a:rPr lang="en-US" sz="1400" dirty="0">
                <a:solidFill>
                  <a:srgbClr val="000000"/>
                </a:solidFill>
              </a:rPr>
              <a:t>Obesity</a:t>
            </a:r>
          </a:p>
          <a:p>
            <a:r>
              <a:rPr lang="en-US" sz="1400" dirty="0">
                <a:solidFill>
                  <a:srgbClr val="000000"/>
                </a:solidFill>
              </a:rPr>
              <a:t>Parkinson’s</a:t>
            </a:r>
          </a:p>
          <a:p>
            <a:r>
              <a:rPr lang="en-US" sz="1400" dirty="0">
                <a:solidFill>
                  <a:srgbClr val="000000"/>
                </a:solidFill>
              </a:rPr>
              <a:t>Pregnancy Complications</a:t>
            </a:r>
          </a:p>
          <a:p>
            <a:r>
              <a:rPr lang="en-US" sz="1400" dirty="0">
                <a:solidFill>
                  <a:srgbClr val="000000"/>
                </a:solidFill>
              </a:rPr>
              <a:t>Psoriasis</a:t>
            </a:r>
          </a:p>
          <a:p>
            <a:r>
              <a:rPr lang="en-US" sz="1400" dirty="0">
                <a:solidFill>
                  <a:srgbClr val="000000"/>
                </a:solidFill>
              </a:rPr>
              <a:t>Seizure</a:t>
            </a:r>
          </a:p>
          <a:p>
            <a:r>
              <a:rPr lang="en-US" sz="1400" dirty="0">
                <a:solidFill>
                  <a:srgbClr val="000000"/>
                </a:solidFill>
              </a:rPr>
              <a:t>Stroke</a:t>
            </a:r>
          </a:p>
          <a:p>
            <a:r>
              <a:rPr lang="en-US" sz="1400" dirty="0">
                <a:solidFill>
                  <a:srgbClr val="000000"/>
                </a:solidFill>
              </a:rPr>
              <a:t>Ulcerative Colitis</a:t>
            </a:r>
          </a:p>
          <a:p>
            <a:r>
              <a:rPr lang="en-US" sz="1400" dirty="0">
                <a:solidFill>
                  <a:srgbClr val="000000"/>
                </a:solidFill>
              </a:rPr>
              <a:t>Vision Loss (progressive worsening)</a:t>
            </a:r>
          </a:p>
        </p:txBody>
      </p:sp>
    </p:spTree>
    <p:extLst>
      <p:ext uri="{BB962C8B-B14F-4D97-AF65-F5344CB8AC3E}">
        <p14:creationId xmlns:p14="http://schemas.microsoft.com/office/powerpoint/2010/main" val="1616029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312C6-AAA3-D940-8280-5EB083F1FCC8}"/>
              </a:ext>
            </a:extLst>
          </p:cNvPr>
          <p:cNvSpPr>
            <a:spLocks noGrp="1"/>
          </p:cNvSpPr>
          <p:nvPr>
            <p:ph type="title"/>
          </p:nvPr>
        </p:nvSpPr>
        <p:spPr>
          <a:xfrm>
            <a:off x="6688180" y="1027330"/>
            <a:ext cx="4887685" cy="779980"/>
          </a:xfrm>
        </p:spPr>
        <p:txBody>
          <a:bodyPr vert="horz" lIns="91440" tIns="45720" rIns="91440" bIns="45720" rtlCol="0" anchor="b">
            <a:normAutofit/>
          </a:bodyPr>
          <a:lstStyle/>
          <a:p>
            <a:r>
              <a:rPr lang="en-US" sz="4000" dirty="0"/>
              <a:t>My Nutrition Story</a:t>
            </a:r>
          </a:p>
        </p:txBody>
      </p:sp>
      <p:pic>
        <p:nvPicPr>
          <p:cNvPr id="5" name="Picture 4" descr="A picture containing outdoor, snow, tree, person&#10;&#10;Description automatically generated">
            <a:extLst>
              <a:ext uri="{FF2B5EF4-FFF2-40B4-BE49-F238E27FC236}">
                <a16:creationId xmlns:a16="http://schemas.microsoft.com/office/drawing/2014/main" id="{08C247AE-334C-B048-A269-4A2DF7EAA446}"/>
              </a:ext>
            </a:extLst>
          </p:cNvPr>
          <p:cNvPicPr>
            <a:picLocks noChangeAspect="1"/>
          </p:cNvPicPr>
          <p:nvPr/>
        </p:nvPicPr>
        <p:blipFill rotWithShape="1">
          <a:blip r:embed="rId2"/>
          <a:srcRect l="20606" r="12457" b="-1"/>
          <a:stretch/>
        </p:blipFill>
        <p:spPr>
          <a:xfrm>
            <a:off x="391903" y="573678"/>
            <a:ext cx="5103206" cy="5710645"/>
          </a:xfrm>
          <a:prstGeom prst="rect">
            <a:avLst/>
          </a:prstGeom>
        </p:spPr>
      </p:pic>
      <p:sp>
        <p:nvSpPr>
          <p:cNvPr id="12"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5BB1477-E3F2-AD44-8008-8B4C282F8C69}"/>
              </a:ext>
            </a:extLst>
          </p:cNvPr>
          <p:cNvSpPr txBox="1"/>
          <p:nvPr/>
        </p:nvSpPr>
        <p:spPr>
          <a:xfrm>
            <a:off x="6688181" y="2209201"/>
            <a:ext cx="4887685" cy="4023360"/>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400" dirty="0"/>
              <a:t>7</a:t>
            </a:r>
            <a:r>
              <a:rPr lang="en-US" sz="2400" baseline="30000" dirty="0"/>
              <a:t>th</a:t>
            </a:r>
            <a:r>
              <a:rPr lang="en-US" sz="2400" dirty="0"/>
              <a:t> grade health class – started with pain</a:t>
            </a:r>
          </a:p>
          <a:p>
            <a:pPr indent="-228600">
              <a:lnSpc>
                <a:spcPct val="90000"/>
              </a:lnSpc>
              <a:spcAft>
                <a:spcPts val="600"/>
              </a:spcAft>
              <a:buFont typeface="Arial" panose="020B0604020202020204" pitchFamily="34" charset="0"/>
              <a:buChar char="•"/>
            </a:pPr>
            <a:r>
              <a:rPr lang="en-US" sz="2400" dirty="0"/>
              <a:t>My grandfather and USANA – good but manipulation to make a buck? Do I need all of these supplements?</a:t>
            </a:r>
          </a:p>
          <a:p>
            <a:pPr indent="-228600">
              <a:lnSpc>
                <a:spcPct val="90000"/>
              </a:lnSpc>
              <a:spcAft>
                <a:spcPts val="600"/>
              </a:spcAft>
              <a:buFont typeface="Arial" panose="020B0604020202020204" pitchFamily="34" charset="0"/>
              <a:buChar char="•"/>
            </a:pPr>
            <a:r>
              <a:rPr lang="en-US" sz="2400" dirty="0"/>
              <a:t>Nutrition Minor</a:t>
            </a:r>
          </a:p>
          <a:p>
            <a:pPr indent="-228600">
              <a:lnSpc>
                <a:spcPct val="90000"/>
              </a:lnSpc>
              <a:spcAft>
                <a:spcPts val="600"/>
              </a:spcAft>
              <a:buFont typeface="Arial" panose="020B0604020202020204" pitchFamily="34" charset="0"/>
              <a:buChar char="•"/>
            </a:pPr>
            <a:r>
              <a:rPr lang="en-US" sz="2400" dirty="0"/>
              <a:t>Blood Typing and exercise</a:t>
            </a:r>
          </a:p>
          <a:p>
            <a:pPr indent="-228600">
              <a:lnSpc>
                <a:spcPct val="90000"/>
              </a:lnSpc>
              <a:spcAft>
                <a:spcPts val="600"/>
              </a:spcAft>
              <a:buFont typeface="Arial" panose="020B0604020202020204" pitchFamily="34" charset="0"/>
              <a:buChar char="•"/>
            </a:pPr>
            <a:r>
              <a:rPr lang="en-US" sz="2400" dirty="0"/>
              <a:t>Epigenetics, pulse method</a:t>
            </a:r>
          </a:p>
          <a:p>
            <a:pPr indent="-228600">
              <a:lnSpc>
                <a:spcPct val="90000"/>
              </a:lnSpc>
              <a:spcAft>
                <a:spcPts val="600"/>
              </a:spcAft>
              <a:buFont typeface="Arial" panose="020B0604020202020204" pitchFamily="34" charset="0"/>
              <a:buChar char="•"/>
            </a:pPr>
            <a:r>
              <a:rPr lang="en-US" sz="2400" dirty="0"/>
              <a:t>Herbal Medicine</a:t>
            </a:r>
          </a:p>
          <a:p>
            <a:pPr indent="-228600">
              <a:lnSpc>
                <a:spcPct val="90000"/>
              </a:lnSpc>
              <a:spcAft>
                <a:spcPts val="600"/>
              </a:spcAft>
              <a:buFont typeface="Arial" panose="020B0604020202020204" pitchFamily="34" charset="0"/>
              <a:buChar char="•"/>
            </a:pPr>
            <a:r>
              <a:rPr lang="en-US" sz="2400" dirty="0"/>
              <a:t>Individualization!</a:t>
            </a:r>
          </a:p>
          <a:p>
            <a:pPr indent="-228600">
              <a:lnSpc>
                <a:spcPct val="90000"/>
              </a:lnSpc>
              <a:spcAft>
                <a:spcPts val="600"/>
              </a:spcAft>
              <a:buFont typeface="Arial" panose="020B0604020202020204" pitchFamily="34" charset="0"/>
              <a:buChar char="•"/>
            </a:pPr>
            <a:r>
              <a:rPr lang="en-US" sz="2400" dirty="0"/>
              <a:t>Next…?</a:t>
            </a:r>
          </a:p>
        </p:txBody>
      </p:sp>
      <p:sp>
        <p:nvSpPr>
          <p:cNvPr id="6" name="TextBox 5">
            <a:extLst>
              <a:ext uri="{FF2B5EF4-FFF2-40B4-BE49-F238E27FC236}">
                <a16:creationId xmlns:a16="http://schemas.microsoft.com/office/drawing/2014/main" id="{D9EB01B4-93EF-984C-8DA7-7B8D4F268063}"/>
              </a:ext>
            </a:extLst>
          </p:cNvPr>
          <p:cNvSpPr txBox="1"/>
          <p:nvPr/>
        </p:nvSpPr>
        <p:spPr>
          <a:xfrm>
            <a:off x="8971878" y="6142616"/>
            <a:ext cx="2721684" cy="369332"/>
          </a:xfrm>
          <a:prstGeom prst="rect">
            <a:avLst/>
          </a:prstGeom>
          <a:noFill/>
        </p:spPr>
        <p:txBody>
          <a:bodyPr wrap="square" rtlCol="0">
            <a:spAutoFit/>
          </a:bodyPr>
          <a:lstStyle/>
          <a:p>
            <a:pPr algn="r"/>
            <a:r>
              <a:rPr lang="en-US" i="1" dirty="0"/>
              <a:t>Can you relate?</a:t>
            </a:r>
          </a:p>
        </p:txBody>
      </p:sp>
    </p:spTree>
    <p:extLst>
      <p:ext uri="{BB962C8B-B14F-4D97-AF65-F5344CB8AC3E}">
        <p14:creationId xmlns:p14="http://schemas.microsoft.com/office/powerpoint/2010/main" val="3241976534"/>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462B99-2A54-9945-963B-2F6CED42FA81}"/>
              </a:ext>
            </a:extLst>
          </p:cNvPr>
          <p:cNvPicPr>
            <a:picLocks noChangeAspect="1"/>
          </p:cNvPicPr>
          <p:nvPr/>
        </p:nvPicPr>
        <p:blipFill>
          <a:blip r:embed="rId2"/>
          <a:stretch>
            <a:fillRect/>
          </a:stretch>
        </p:blipFill>
        <p:spPr>
          <a:xfrm>
            <a:off x="5143500" y="3771900"/>
            <a:ext cx="6553200" cy="2578100"/>
          </a:xfrm>
          <a:prstGeom prst="rect">
            <a:avLst/>
          </a:prstGeom>
        </p:spPr>
      </p:pic>
      <p:sp>
        <p:nvSpPr>
          <p:cNvPr id="2" name="Title 1">
            <a:extLst>
              <a:ext uri="{FF2B5EF4-FFF2-40B4-BE49-F238E27FC236}">
                <a16:creationId xmlns:a16="http://schemas.microsoft.com/office/drawing/2014/main" id="{ACC37C27-AE77-764B-9154-E8360FAFF5CF}"/>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What Makes GST/GPX Dirty?</a:t>
            </a:r>
          </a:p>
        </p:txBody>
      </p:sp>
      <p:sp>
        <p:nvSpPr>
          <p:cNvPr id="3" name="Content Placeholder 2">
            <a:extLst>
              <a:ext uri="{FF2B5EF4-FFF2-40B4-BE49-F238E27FC236}">
                <a16:creationId xmlns:a16="http://schemas.microsoft.com/office/drawing/2014/main" id="{22A8AF62-B639-3046-91FC-374BE919153C}"/>
              </a:ext>
            </a:extLst>
          </p:cNvPr>
          <p:cNvSpPr>
            <a:spLocks noGrp="1"/>
          </p:cNvSpPr>
          <p:nvPr>
            <p:ph idx="1"/>
          </p:nvPr>
        </p:nvSpPr>
        <p:spPr>
          <a:xfrm>
            <a:off x="5143500" y="482600"/>
            <a:ext cx="6553200" cy="3213100"/>
          </a:xfrm>
        </p:spPr>
        <p:txBody>
          <a:bodyPr wrap="square" anchor="t">
            <a:normAutofit fontScale="92500" lnSpcReduction="10000"/>
          </a:bodyPr>
          <a:lstStyle/>
          <a:p>
            <a:r>
              <a:rPr lang="en-US" sz="1600" dirty="0"/>
              <a:t>Exposure to industrial chemicals, heavy metals, bacterial toxins, and plastics.</a:t>
            </a:r>
          </a:p>
          <a:p>
            <a:r>
              <a:rPr lang="en-US" sz="1600" dirty="0"/>
              <a:t>Stress</a:t>
            </a:r>
          </a:p>
          <a:p>
            <a:r>
              <a:rPr lang="en-US" sz="1600" dirty="0"/>
              <a:t>Disrupted Methylation Cycle</a:t>
            </a:r>
          </a:p>
          <a:p>
            <a:r>
              <a:rPr lang="en-US" sz="1600" dirty="0"/>
              <a:t>Insufficient Riboflavin/B2 (which regenerates decaying, dysfunctional glutathione into whole, functional glutathione).</a:t>
            </a:r>
          </a:p>
          <a:p>
            <a:r>
              <a:rPr lang="en-US" sz="1600" dirty="0"/>
              <a:t>Insufficient Selenium: Selenium is needed for glutathione to attach to hydrogen peroxide to convert it to water to pee it out.</a:t>
            </a:r>
          </a:p>
          <a:p>
            <a:r>
              <a:rPr lang="en-US" sz="1600" dirty="0"/>
              <a:t>Insufficient </a:t>
            </a:r>
            <a:r>
              <a:rPr lang="en-US" sz="1600" dirty="0" err="1"/>
              <a:t>Cystein</a:t>
            </a:r>
            <a:r>
              <a:rPr lang="en-US" sz="1600" dirty="0"/>
              <a:t>: key ingredient in glutathione</a:t>
            </a:r>
          </a:p>
          <a:p>
            <a:r>
              <a:rPr lang="en-US" sz="1600" dirty="0"/>
              <a:t>Insufficient sulfur to make glutathione.</a:t>
            </a:r>
          </a:p>
          <a:p>
            <a:pPr lvl="1"/>
            <a:r>
              <a:rPr lang="en-US" sz="1600" dirty="0"/>
              <a:t>A build up of sulfites (SUOX gene uses molybdenum, a dietary mineral, to eliminate sulfites but can be stressed under a high-protein diet and/or high sulfur supplements) can lead to asthma.</a:t>
            </a:r>
          </a:p>
        </p:txBody>
      </p:sp>
    </p:spTree>
    <p:extLst>
      <p:ext uri="{BB962C8B-B14F-4D97-AF65-F5344CB8AC3E}">
        <p14:creationId xmlns:p14="http://schemas.microsoft.com/office/powerpoint/2010/main" val="3602628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7A2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3D6A8F-3D3A-524D-B100-B3659711029A}"/>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Key Nutrients for a Healthy GST/GPX</a:t>
            </a:r>
          </a:p>
        </p:txBody>
      </p:sp>
      <p:pic>
        <p:nvPicPr>
          <p:cNvPr id="5" name="Picture 4">
            <a:extLst>
              <a:ext uri="{FF2B5EF4-FFF2-40B4-BE49-F238E27FC236}">
                <a16:creationId xmlns:a16="http://schemas.microsoft.com/office/drawing/2014/main" id="{7FC1B401-A8F3-FE43-ACC9-338794275D9B}"/>
              </a:ext>
            </a:extLst>
          </p:cNvPr>
          <p:cNvPicPr>
            <a:picLocks noChangeAspect="1"/>
          </p:cNvPicPr>
          <p:nvPr/>
        </p:nvPicPr>
        <p:blipFill rotWithShape="1">
          <a:blip r:embed="rId2"/>
          <a:srcRect r="14886"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39B8E82-A3E1-D94E-80C2-028A871A8E33}"/>
              </a:ext>
            </a:extLst>
          </p:cNvPr>
          <p:cNvSpPr>
            <a:spLocks noGrp="1"/>
          </p:cNvSpPr>
          <p:nvPr>
            <p:ph idx="1"/>
          </p:nvPr>
        </p:nvSpPr>
        <p:spPr>
          <a:xfrm>
            <a:off x="8029319" y="917725"/>
            <a:ext cx="3424739" cy="4852362"/>
          </a:xfrm>
        </p:spPr>
        <p:txBody>
          <a:bodyPr anchor="ctr">
            <a:normAutofit lnSpcReduction="10000"/>
          </a:bodyPr>
          <a:lstStyle/>
          <a:p>
            <a:r>
              <a:rPr lang="en-US" sz="2400" dirty="0" err="1">
                <a:solidFill>
                  <a:srgbClr val="FFFFFF"/>
                </a:solidFill>
              </a:rPr>
              <a:t>Cystein</a:t>
            </a:r>
            <a:r>
              <a:rPr lang="en-US" sz="2400" dirty="0">
                <a:solidFill>
                  <a:srgbClr val="FFFFFF"/>
                </a:solidFill>
              </a:rPr>
              <a:t>: red meat, sunflower seeds, chicken, turkey, eggs, broccoli, cabbage, cauliflower, asparagus, artichoke and onions</a:t>
            </a:r>
          </a:p>
          <a:p>
            <a:r>
              <a:rPr lang="en-US" sz="2400" dirty="0">
                <a:solidFill>
                  <a:srgbClr val="FFFFFF"/>
                </a:solidFill>
              </a:rPr>
              <a:t>Riboflavin/B2: liver, lamb, mushrooms, spinach, almonds, wild salmon, eggs</a:t>
            </a:r>
          </a:p>
          <a:p>
            <a:r>
              <a:rPr lang="en-US" sz="2400" dirty="0">
                <a:solidFill>
                  <a:srgbClr val="FFFFFF"/>
                </a:solidFill>
              </a:rPr>
              <a:t>Selenium: brazil nuts, tuna, halibut, sardines, beef, liver, chicken, brown rice, eggs</a:t>
            </a:r>
          </a:p>
        </p:txBody>
      </p:sp>
    </p:spTree>
    <p:extLst>
      <p:ext uri="{BB962C8B-B14F-4D97-AF65-F5344CB8AC3E}">
        <p14:creationId xmlns:p14="http://schemas.microsoft.com/office/powerpoint/2010/main" val="2454664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25F-4373-3E4B-B7A7-7EE9A81917A6}"/>
              </a:ext>
            </a:extLst>
          </p:cNvPr>
          <p:cNvSpPr>
            <a:spLocks noGrp="1"/>
          </p:cNvSpPr>
          <p:nvPr>
            <p:ph type="title"/>
          </p:nvPr>
        </p:nvSpPr>
        <p:spPr>
          <a:xfrm>
            <a:off x="6289158" y="803325"/>
            <a:ext cx="5259707" cy="1325563"/>
          </a:xfrm>
        </p:spPr>
        <p:txBody>
          <a:bodyPr>
            <a:normAutofit/>
          </a:bodyPr>
          <a:lstStyle/>
          <a:p>
            <a:r>
              <a:rPr lang="en-US" sz="4100"/>
              <a:t>Other Key Items to keep your GST/GPX Healthy</a:t>
            </a:r>
          </a:p>
        </p:txBody>
      </p:sp>
      <p:sp>
        <p:nvSpPr>
          <p:cNvPr id="10" name="Freeform: Shape 9">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B5C55B8C-B2CC-8B4E-BDAA-77C53F5CE7CE}"/>
              </a:ext>
            </a:extLst>
          </p:cNvPr>
          <p:cNvPicPr>
            <a:picLocks noChangeAspect="1"/>
          </p:cNvPicPr>
          <p:nvPr/>
        </p:nvPicPr>
        <p:blipFill rotWithShape="1">
          <a:blip r:embed="rId2"/>
          <a:srcRect r="21723"/>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AA963874-09BF-EE4F-BC6A-34514DB4575C}"/>
              </a:ext>
            </a:extLst>
          </p:cNvPr>
          <p:cNvSpPr>
            <a:spLocks noGrp="1"/>
          </p:cNvSpPr>
          <p:nvPr>
            <p:ph idx="1"/>
          </p:nvPr>
        </p:nvSpPr>
        <p:spPr>
          <a:xfrm>
            <a:off x="6289158" y="2279017"/>
            <a:ext cx="5259714" cy="3775657"/>
          </a:xfrm>
        </p:spPr>
        <p:txBody>
          <a:bodyPr anchor="t">
            <a:normAutofit fontScale="92500" lnSpcReduction="10000"/>
          </a:bodyPr>
          <a:lstStyle/>
          <a:p>
            <a:r>
              <a:rPr lang="en-US" sz="2400" dirty="0"/>
              <a:t>Eat a lot of fiber (produces detox enzymes and binds to xenobiotics to eliminate toxins in your stool).</a:t>
            </a:r>
          </a:p>
          <a:p>
            <a:r>
              <a:rPr lang="en-US" sz="2400" dirty="0"/>
              <a:t>Clean up environment including mold</a:t>
            </a:r>
          </a:p>
          <a:p>
            <a:r>
              <a:rPr lang="en-US" sz="2400" dirty="0"/>
              <a:t>Sweat it out (at least 2 times a week): low heat sauna, Epsom salt bath, vigorous exercise, hot yoga, sex</a:t>
            </a:r>
          </a:p>
          <a:p>
            <a:r>
              <a:rPr lang="en-US" sz="2400" dirty="0"/>
              <a:t>Trust your sensitivity while others doubt it.</a:t>
            </a:r>
          </a:p>
          <a:p>
            <a:r>
              <a:rPr lang="en-US" sz="2400" dirty="0"/>
              <a:t>Grow broccoli and radish sprouts (3</a:t>
            </a:r>
            <a:r>
              <a:rPr lang="en-US" sz="2400" baseline="30000" dirty="0"/>
              <a:t>rd</a:t>
            </a:r>
            <a:r>
              <a:rPr lang="en-US" sz="2400" dirty="0"/>
              <a:t> day after sprouting is most nutritionally potent)</a:t>
            </a:r>
          </a:p>
        </p:txBody>
      </p:sp>
    </p:spTree>
    <p:extLst>
      <p:ext uri="{BB962C8B-B14F-4D97-AF65-F5344CB8AC3E}">
        <p14:creationId xmlns:p14="http://schemas.microsoft.com/office/powerpoint/2010/main" val="2698256285"/>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CAB60-658D-1A4D-BBE0-3E45C5A8E7E5}"/>
              </a:ext>
            </a:extLst>
          </p:cNvPr>
          <p:cNvSpPr>
            <a:spLocks noGrp="1"/>
          </p:cNvSpPr>
          <p:nvPr>
            <p:ph type="ctrTitle"/>
          </p:nvPr>
        </p:nvSpPr>
        <p:spPr>
          <a:xfrm>
            <a:off x="645858" y="5110422"/>
            <a:ext cx="10906061" cy="942905"/>
          </a:xfrm>
          <a:noFill/>
        </p:spPr>
        <p:txBody>
          <a:bodyPr anchor="ctr">
            <a:normAutofit/>
          </a:bodyPr>
          <a:lstStyle/>
          <a:p>
            <a:r>
              <a:rPr lang="en-US" sz="4800" dirty="0"/>
              <a:t>NOS3: Heart Issues</a:t>
            </a:r>
          </a:p>
        </p:txBody>
      </p:sp>
      <p:sp>
        <p:nvSpPr>
          <p:cNvPr id="16" name="Rectangle 11">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2" cy="482247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562" y="640091"/>
            <a:ext cx="8182876" cy="388111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0D1FACF-12E8-AF4F-8116-230586AE0F52}"/>
              </a:ext>
            </a:extLst>
          </p:cNvPr>
          <p:cNvPicPr>
            <a:picLocks noChangeAspect="1"/>
          </p:cNvPicPr>
          <p:nvPr/>
        </p:nvPicPr>
        <p:blipFill rotWithShape="1">
          <a:blip r:embed="rId2"/>
          <a:srcRect t="7727" r="-1" b="-1"/>
          <a:stretch/>
        </p:blipFill>
        <p:spPr>
          <a:xfrm>
            <a:off x="2170029" y="804672"/>
            <a:ext cx="7851943" cy="3554676"/>
          </a:xfrm>
          <a:prstGeom prst="rect">
            <a:avLst/>
          </a:prstGeom>
          <a:effectLst/>
        </p:spPr>
      </p:pic>
    </p:spTree>
    <p:extLst>
      <p:ext uri="{BB962C8B-B14F-4D97-AF65-F5344CB8AC3E}">
        <p14:creationId xmlns:p14="http://schemas.microsoft.com/office/powerpoint/2010/main" val="1781889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FE9-B945-6544-92C6-49F938B40403}"/>
              </a:ext>
            </a:extLst>
          </p:cNvPr>
          <p:cNvSpPr>
            <a:spLocks noGrp="1"/>
          </p:cNvSpPr>
          <p:nvPr>
            <p:ph type="title"/>
          </p:nvPr>
        </p:nvSpPr>
        <p:spPr>
          <a:xfrm>
            <a:off x="1653363" y="365760"/>
            <a:ext cx="9367203" cy="1188720"/>
          </a:xfrm>
        </p:spPr>
        <p:txBody>
          <a:bodyPr>
            <a:normAutofit/>
          </a:bodyPr>
          <a:lstStyle/>
          <a:p>
            <a:r>
              <a:rPr lang="en-US" dirty="0"/>
              <a:t>NOS3 Main Purpose</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2C0BA65-2185-B341-9CC1-E25D2B8A2B37}"/>
              </a:ext>
            </a:extLst>
          </p:cNvPr>
          <p:cNvSpPr>
            <a:spLocks noGrp="1"/>
          </p:cNvSpPr>
          <p:nvPr>
            <p:ph idx="1"/>
          </p:nvPr>
        </p:nvSpPr>
        <p:spPr>
          <a:xfrm>
            <a:off x="1653363" y="2176272"/>
            <a:ext cx="9367204" cy="4041648"/>
          </a:xfrm>
        </p:spPr>
        <p:txBody>
          <a:bodyPr anchor="t">
            <a:normAutofit fontScale="92500" lnSpcReduction="20000"/>
          </a:bodyPr>
          <a:lstStyle/>
          <a:p>
            <a:r>
              <a:rPr lang="en-US" sz="1600" dirty="0"/>
              <a:t>Main purpose is to make Nitric Oxide, a substance needed to keep our blood vessels dilated.  </a:t>
            </a:r>
          </a:p>
          <a:p>
            <a:pPr lvl="1"/>
            <a:r>
              <a:rPr lang="en-US" sz="1600" dirty="0"/>
              <a:t>Low nitric oxide makes blood platelets sticky which can form clots</a:t>
            </a:r>
          </a:p>
          <a:p>
            <a:pPr lvl="1"/>
            <a:r>
              <a:rPr lang="en-US" sz="1600" dirty="0"/>
              <a:t>Oxygen (proper breathing) will help keep your blood vessels dilated.</a:t>
            </a:r>
          </a:p>
          <a:p>
            <a:r>
              <a:rPr lang="en-US" sz="1600" dirty="0"/>
              <a:t>Signs of a Dirty NOS3: </a:t>
            </a:r>
          </a:p>
          <a:p>
            <a:pPr lvl="1"/>
            <a:r>
              <a:rPr lang="en-US" sz="1600" dirty="0"/>
              <a:t>Slow wound healing</a:t>
            </a:r>
          </a:p>
          <a:p>
            <a:pPr lvl="1"/>
            <a:r>
              <a:rPr lang="en-US" sz="1600" dirty="0"/>
              <a:t>Angina</a:t>
            </a:r>
          </a:p>
          <a:p>
            <a:pPr lvl="1"/>
            <a:r>
              <a:rPr lang="en-US" sz="1600" dirty="0"/>
              <a:t>Anxiety</a:t>
            </a:r>
          </a:p>
          <a:p>
            <a:pPr lvl="1"/>
            <a:r>
              <a:rPr lang="en-US" sz="1600" dirty="0"/>
              <a:t>Cold hands and feet</a:t>
            </a:r>
          </a:p>
          <a:p>
            <a:pPr lvl="1"/>
            <a:r>
              <a:rPr lang="en-US" sz="1600" dirty="0"/>
              <a:t>Depression</a:t>
            </a:r>
          </a:p>
          <a:p>
            <a:pPr lvl="1"/>
            <a:r>
              <a:rPr lang="en-US" sz="1600" dirty="0"/>
              <a:t>Heart attack</a:t>
            </a:r>
          </a:p>
          <a:p>
            <a:pPr lvl="1"/>
            <a:r>
              <a:rPr lang="en-US" sz="1600" dirty="0"/>
              <a:t>Erectile dysfunction</a:t>
            </a:r>
          </a:p>
          <a:p>
            <a:pPr lvl="1"/>
            <a:r>
              <a:rPr lang="en-US" sz="1600" dirty="0"/>
              <a:t>High blood pressure</a:t>
            </a:r>
          </a:p>
          <a:p>
            <a:pPr lvl="1"/>
            <a:r>
              <a:rPr lang="en-US" sz="1600" dirty="0"/>
              <a:t>Migraines</a:t>
            </a:r>
          </a:p>
          <a:p>
            <a:pPr lvl="1"/>
            <a:r>
              <a:rPr lang="en-US" sz="1600" dirty="0"/>
              <a:t>Mouth breathing may be associated nasal polyps, deviated septum, or tongue-tie</a:t>
            </a:r>
          </a:p>
          <a:p>
            <a:pPr lvl="1"/>
            <a:r>
              <a:rPr lang="en-US" sz="1600" dirty="0"/>
              <a:t>Sinus congestion/Runny nose can contribute to high blood pressure</a:t>
            </a:r>
          </a:p>
          <a:p>
            <a:r>
              <a:rPr lang="en-US" sz="1600" dirty="0"/>
              <a:t>Potential Strength of a Dirty NOS3: decreased blood vessel formation during cancer which slows the spread of cancer.</a:t>
            </a:r>
            <a:endParaRPr lang="en-US" sz="1300" dirty="0"/>
          </a:p>
        </p:txBody>
      </p:sp>
    </p:spTree>
    <p:extLst>
      <p:ext uri="{BB962C8B-B14F-4D97-AF65-F5344CB8AC3E}">
        <p14:creationId xmlns:p14="http://schemas.microsoft.com/office/powerpoint/2010/main" val="1365930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4860832-27F3-4D30-9288-7521D24915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6DAAD4DA-AA9F-4A4D-AD0B-0FB2286B3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 name="Freeform 6">
              <a:extLst>
                <a:ext uri="{FF2B5EF4-FFF2-40B4-BE49-F238E27FC236}">
                  <a16:creationId xmlns:a16="http://schemas.microsoft.com/office/drawing/2014/main" id="{A4F5EC98-FDFD-4158-9C16-CD770B1F2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26D1C0DA-68C2-40A2-BCCA-D14FB5EF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1B67FFD7-72F1-4435-9C33-DFFE87F9C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15CE66C6-629F-44D9-A0BC-D2F4E7AF5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FEAAAFC3-1B1C-4F1C-AC4E-ED0ACA4AE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E2C81DA9-A0C9-4C54-A2F0-A3EC14F2B8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B7EA41DD-7957-42FB-BD48-E502F81F6C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E33D6F3E-9CCB-4053-B8C1-5260829C8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D533B393-4D8F-4FB8-AA9D-BA218F443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433765B0-52BC-4442-BC45-8EDFBF5933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B911B231-DD22-4BC7-A325-2B6831481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800DA13B-507D-4901-AF60-F99485FC1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DAB727E1-099C-4F62-9ED1-46CD895C6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4D1E585E-A63F-42DE-BF5F-B0B390B29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D8FCC810-4482-4E43-9102-2B87386E7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EC977192-4383-4D76-8DB3-B93ADD739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09DCD44A-4779-4898-862E-A220810CA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F7516DF1-08D6-4FF0-A1A1-95A260F1D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F74092EA-F950-4DF2-8646-60F26E811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09A3177B-1E64-4081-B8C6-3D7C8786D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95E0317F-0C03-1745-BFDB-AA4CC409ED9A}"/>
              </a:ext>
            </a:extLst>
          </p:cNvPr>
          <p:cNvSpPr>
            <a:spLocks noGrp="1"/>
          </p:cNvSpPr>
          <p:nvPr>
            <p:ph type="title"/>
          </p:nvPr>
        </p:nvSpPr>
        <p:spPr>
          <a:xfrm>
            <a:off x="4069080" y="630936"/>
            <a:ext cx="6675120" cy="1353312"/>
          </a:xfrm>
        </p:spPr>
        <p:txBody>
          <a:bodyPr anchor="b">
            <a:normAutofit/>
          </a:bodyPr>
          <a:lstStyle/>
          <a:p>
            <a:r>
              <a:rPr lang="en-US" sz="4000"/>
              <a:t>Depression as an Indicator of Heart Function</a:t>
            </a:r>
          </a:p>
        </p:txBody>
      </p:sp>
      <p:sp>
        <p:nvSpPr>
          <p:cNvPr id="3" name="Content Placeholder 2">
            <a:extLst>
              <a:ext uri="{FF2B5EF4-FFF2-40B4-BE49-F238E27FC236}">
                <a16:creationId xmlns:a16="http://schemas.microsoft.com/office/drawing/2014/main" id="{2C6B3C86-B361-7546-A905-27B62D123E25}"/>
              </a:ext>
            </a:extLst>
          </p:cNvPr>
          <p:cNvSpPr>
            <a:spLocks noGrp="1"/>
          </p:cNvSpPr>
          <p:nvPr>
            <p:ph idx="1"/>
          </p:nvPr>
        </p:nvSpPr>
        <p:spPr>
          <a:xfrm>
            <a:off x="4069080" y="2157984"/>
            <a:ext cx="6675120" cy="3895344"/>
          </a:xfrm>
        </p:spPr>
        <p:txBody>
          <a:bodyPr anchor="ctr">
            <a:normAutofit/>
          </a:bodyPr>
          <a:lstStyle/>
          <a:p>
            <a:r>
              <a:rPr lang="en-US" sz="2200"/>
              <a:t>The NOS3 gene works hard to keep your heart and circulatory system healthy which impacts all organs served by the circulatory system.</a:t>
            </a:r>
          </a:p>
          <a:p>
            <a:r>
              <a:rPr lang="en-US" sz="2200"/>
              <a:t>Depression is associated with low levels of dopamine and serotonin.  </a:t>
            </a:r>
          </a:p>
          <a:p>
            <a:r>
              <a:rPr lang="en-US" sz="2200"/>
              <a:t>Dopamine revs up your body to meet challenges and enables you to experience joy.</a:t>
            </a:r>
          </a:p>
          <a:p>
            <a:r>
              <a:rPr lang="en-US" sz="2200"/>
              <a:t>Serotonin supports your optimism, calm and self-confidence.</a:t>
            </a:r>
          </a:p>
        </p:txBody>
      </p:sp>
    </p:spTree>
    <p:extLst>
      <p:ext uri="{BB962C8B-B14F-4D97-AF65-F5344CB8AC3E}">
        <p14:creationId xmlns:p14="http://schemas.microsoft.com/office/powerpoint/2010/main" val="1963760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592D-6D6F-934C-BB0B-6F9B1A07AF1E}"/>
              </a:ext>
            </a:extLst>
          </p:cNvPr>
          <p:cNvSpPr>
            <a:spLocks noGrp="1"/>
          </p:cNvSpPr>
          <p:nvPr>
            <p:ph type="title"/>
          </p:nvPr>
        </p:nvSpPr>
        <p:spPr>
          <a:xfrm>
            <a:off x="838200" y="365126"/>
            <a:ext cx="5340605" cy="1146176"/>
          </a:xfrm>
        </p:spPr>
        <p:txBody>
          <a:bodyPr>
            <a:normAutofit/>
          </a:bodyPr>
          <a:lstStyle/>
          <a:p>
            <a:r>
              <a:rPr lang="en-US" sz="3700"/>
              <a:t>Diabetes and Heart Health</a:t>
            </a:r>
          </a:p>
        </p:txBody>
      </p:sp>
      <p:sp>
        <p:nvSpPr>
          <p:cNvPr id="10" name="Freeform: Shape 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6E7E6CA-9A51-BC42-B7CF-C5C61E887A3B}"/>
              </a:ext>
            </a:extLst>
          </p:cNvPr>
          <p:cNvPicPr>
            <a:picLocks noChangeAspect="1"/>
          </p:cNvPicPr>
          <p:nvPr/>
        </p:nvPicPr>
        <p:blipFill rotWithShape="1">
          <a:blip r:embed="rId2"/>
          <a:srcRect l="3385" r="20214" b="-2"/>
          <a:stretch/>
        </p:blipFill>
        <p:spPr>
          <a:xfrm>
            <a:off x="1" y="1691640"/>
            <a:ext cx="5931454" cy="5166360"/>
          </a:xfrm>
          <a:custGeom>
            <a:avLst/>
            <a:gdLst/>
            <a:ahLst/>
            <a:cxnLst/>
            <a:rect l="l" t="t" r="r" b="b"/>
            <a:pathLst>
              <a:path w="5931454" h="5166360">
                <a:moveTo>
                  <a:pt x="0" y="0"/>
                </a:moveTo>
                <a:lnTo>
                  <a:pt x="5931454" y="0"/>
                </a:lnTo>
                <a:lnTo>
                  <a:pt x="3537575" y="5166360"/>
                </a:lnTo>
                <a:lnTo>
                  <a:pt x="0" y="5166360"/>
                </a:lnTo>
                <a:close/>
              </a:path>
            </a:pathLst>
          </a:custGeom>
        </p:spPr>
      </p:pic>
      <p:sp>
        <p:nvSpPr>
          <p:cNvPr id="12" name="Freeform: Shape 11">
            <a:extLst>
              <a:ext uri="{FF2B5EF4-FFF2-40B4-BE49-F238E27FC236}">
                <a16:creationId xmlns:a16="http://schemas.microsoft.com/office/drawing/2014/main" id="{1ABCC31D-213C-44E9-9CC8-8FB2DFC22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2613984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2613984 w 8711202"/>
              <a:gd name="connsiteY7" fmla="*/ 952 h 5167312"/>
              <a:gd name="connsiteX8" fmla="*/ 0 w 8711202"/>
              <a:gd name="connsiteY8" fmla="*/ 0 h 5167312"/>
              <a:gd name="connsiteX9" fmla="*/ 2173113 w 8711202"/>
              <a:gd name="connsiteY9" fmla="*/ 0 h 5167312"/>
              <a:gd name="connsiteX10" fmla="*/ 2173113 w 8711202"/>
              <a:gd name="connsiteY10" fmla="*/ 952 h 5167312"/>
              <a:gd name="connsiteX11" fmla="*/ 0 w 8711202"/>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1202" h="5167312">
                <a:moveTo>
                  <a:pt x="2613984" y="0"/>
                </a:moveTo>
                <a:lnTo>
                  <a:pt x="7243482" y="0"/>
                </a:lnTo>
                <a:lnTo>
                  <a:pt x="8711202" y="0"/>
                </a:lnTo>
                <a:lnTo>
                  <a:pt x="8711202" y="5167312"/>
                </a:lnTo>
                <a:lnTo>
                  <a:pt x="7243482" y="5167312"/>
                </a:lnTo>
                <a:lnTo>
                  <a:pt x="221324" y="5167312"/>
                </a:lnTo>
                <a:lnTo>
                  <a:pt x="2615203" y="952"/>
                </a:lnTo>
                <a:lnTo>
                  <a:pt x="2613984" y="952"/>
                </a:lnTo>
                <a:close/>
                <a:moveTo>
                  <a:pt x="0" y="0"/>
                </a:moveTo>
                <a:lnTo>
                  <a:pt x="2173113" y="0"/>
                </a:lnTo>
                <a:lnTo>
                  <a:pt x="2173113" y="952"/>
                </a:lnTo>
                <a:lnTo>
                  <a:pt x="0" y="952"/>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6E7F268-3B42-8942-86C2-11B666E85FBB}"/>
              </a:ext>
            </a:extLst>
          </p:cNvPr>
          <p:cNvSpPr>
            <a:spLocks noGrp="1"/>
          </p:cNvSpPr>
          <p:nvPr>
            <p:ph idx="1"/>
          </p:nvPr>
        </p:nvSpPr>
        <p:spPr>
          <a:xfrm>
            <a:off x="6184248" y="2173288"/>
            <a:ext cx="5507009" cy="4002724"/>
          </a:xfrm>
        </p:spPr>
        <p:txBody>
          <a:bodyPr anchor="ctr">
            <a:normAutofit/>
          </a:bodyPr>
          <a:lstStyle/>
          <a:p>
            <a:r>
              <a:rPr lang="en-US" dirty="0">
                <a:solidFill>
                  <a:srgbClr val="FFFFFF"/>
                </a:solidFill>
              </a:rPr>
              <a:t>Insulin pushes NOS3 to make nitric oxide</a:t>
            </a:r>
          </a:p>
          <a:p>
            <a:r>
              <a:rPr lang="en-US" dirty="0">
                <a:solidFill>
                  <a:srgbClr val="FFFFFF"/>
                </a:solidFill>
              </a:rPr>
              <a:t>With diabetes (insulin deficiency), NOS3 makes superoxide vs nitric oxide, which is one of the most dangerous free radicals there is.</a:t>
            </a:r>
          </a:p>
        </p:txBody>
      </p:sp>
    </p:spTree>
    <p:extLst>
      <p:ext uri="{BB962C8B-B14F-4D97-AF65-F5344CB8AC3E}">
        <p14:creationId xmlns:p14="http://schemas.microsoft.com/office/powerpoint/2010/main" val="408224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13">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9" name="Rectangle 15">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B06B01FC-56E6-124E-BDD1-4DAF96DBE533}"/>
              </a:ext>
            </a:extLst>
          </p:cNvPr>
          <p:cNvSpPr>
            <a:spLocks noGrp="1"/>
          </p:cNvSpPr>
          <p:nvPr>
            <p:ph type="title"/>
          </p:nvPr>
        </p:nvSpPr>
        <p:spPr>
          <a:xfrm>
            <a:off x="1191966" y="905011"/>
            <a:ext cx="3629555" cy="1889135"/>
          </a:xfrm>
        </p:spPr>
        <p:txBody>
          <a:bodyPr anchor="b">
            <a:normAutofit/>
          </a:bodyPr>
          <a:lstStyle/>
          <a:p>
            <a:r>
              <a:rPr lang="en-US" sz="4800"/>
              <a:t>Smoking and Heart Health</a:t>
            </a:r>
          </a:p>
        </p:txBody>
      </p:sp>
      <p:sp>
        <p:nvSpPr>
          <p:cNvPr id="3" name="Content Placeholder 2">
            <a:extLst>
              <a:ext uri="{FF2B5EF4-FFF2-40B4-BE49-F238E27FC236}">
                <a16:creationId xmlns:a16="http://schemas.microsoft.com/office/drawing/2014/main" id="{CB806DD7-AA71-5D41-BD8F-9AF4A817D468}"/>
              </a:ext>
            </a:extLst>
          </p:cNvPr>
          <p:cNvSpPr>
            <a:spLocks noGrp="1"/>
          </p:cNvSpPr>
          <p:nvPr>
            <p:ph idx="1"/>
          </p:nvPr>
        </p:nvSpPr>
        <p:spPr>
          <a:xfrm>
            <a:off x="1191966" y="2965592"/>
            <a:ext cx="3629555" cy="2987397"/>
          </a:xfrm>
        </p:spPr>
        <p:txBody>
          <a:bodyPr>
            <a:normAutofit/>
          </a:bodyPr>
          <a:lstStyle/>
          <a:p>
            <a:r>
              <a:rPr lang="en-US" sz="1800"/>
              <a:t>Nicotine causes BH4 to lower. </a:t>
            </a:r>
          </a:p>
          <a:p>
            <a:r>
              <a:rPr lang="en-US" sz="1800"/>
              <a:t>Without BH4, NOS3 can’t generate nitric oxide, but produces superoxide (that very dangerous free radical associated with diabetic complication).</a:t>
            </a:r>
          </a:p>
          <a:p>
            <a:r>
              <a:rPr lang="en-US" sz="1800"/>
              <a:t>Low BH4 results in reduced blood flow, sticky platelets, and greater risk of cardiovascular disease whether you are diabetic or not.</a:t>
            </a:r>
          </a:p>
        </p:txBody>
      </p:sp>
      <p:pic>
        <p:nvPicPr>
          <p:cNvPr id="5" name="Picture 4">
            <a:extLst>
              <a:ext uri="{FF2B5EF4-FFF2-40B4-BE49-F238E27FC236}">
                <a16:creationId xmlns:a16="http://schemas.microsoft.com/office/drawing/2014/main" id="{91B555FB-9399-1B4C-A33C-CAE3B940C283}"/>
              </a:ext>
            </a:extLst>
          </p:cNvPr>
          <p:cNvPicPr>
            <a:picLocks noChangeAspect="1"/>
          </p:cNvPicPr>
          <p:nvPr/>
        </p:nvPicPr>
        <p:blipFill rotWithShape="1">
          <a:blip r:embed="rId3"/>
          <a:srcRect l="12130" r="20028" b="-1"/>
          <a:stretch/>
        </p:blipFill>
        <p:spPr>
          <a:xfrm>
            <a:off x="5359151" y="895610"/>
            <a:ext cx="6107166" cy="5058020"/>
          </a:xfrm>
          <a:prstGeom prst="rect">
            <a:avLst/>
          </a:prstGeom>
        </p:spPr>
      </p:pic>
    </p:spTree>
    <p:extLst>
      <p:ext uri="{BB962C8B-B14F-4D97-AF65-F5344CB8AC3E}">
        <p14:creationId xmlns:p14="http://schemas.microsoft.com/office/powerpoint/2010/main" val="1982448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D886F1-CB4A-4FC1-AAA7-9402B0D0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62B7B97-C3EE-4AEE-A61F-AFA873FE2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013557" y="0"/>
            <a:ext cx="1017844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36822D-9E31-444E-957F-012CE41D1908}"/>
              </a:ext>
            </a:extLst>
          </p:cNvPr>
          <p:cNvSpPr>
            <a:spLocks noGrp="1"/>
          </p:cNvSpPr>
          <p:nvPr>
            <p:ph type="title"/>
          </p:nvPr>
        </p:nvSpPr>
        <p:spPr>
          <a:xfrm>
            <a:off x="623787" y="1635358"/>
            <a:ext cx="2752344" cy="2706624"/>
          </a:xfrm>
          <a:prstGeom prst="ellipse">
            <a:avLst/>
          </a:prstGeom>
          <a:solidFill>
            <a:schemeClr val="bg1"/>
          </a:solidFill>
          <a:ln w="174625" cmpd="thinThick">
            <a:solidFill>
              <a:schemeClr val="bg1"/>
            </a:solidFill>
          </a:ln>
        </p:spPr>
        <p:txBody>
          <a:bodyPr>
            <a:normAutofit/>
          </a:bodyPr>
          <a:lstStyle/>
          <a:p>
            <a:pPr algn="ctr"/>
            <a:r>
              <a:rPr lang="en-US" sz="2600"/>
              <a:t>Nitroglycerin</a:t>
            </a:r>
          </a:p>
        </p:txBody>
      </p:sp>
      <p:sp>
        <p:nvSpPr>
          <p:cNvPr id="3" name="Content Placeholder 2">
            <a:extLst>
              <a:ext uri="{FF2B5EF4-FFF2-40B4-BE49-F238E27FC236}">
                <a16:creationId xmlns:a16="http://schemas.microsoft.com/office/drawing/2014/main" id="{38F9CF1F-C820-7740-AB24-0471D029F8AF}"/>
              </a:ext>
            </a:extLst>
          </p:cNvPr>
          <p:cNvSpPr>
            <a:spLocks noGrp="1"/>
          </p:cNvSpPr>
          <p:nvPr>
            <p:ph idx="1"/>
          </p:nvPr>
        </p:nvSpPr>
        <p:spPr>
          <a:xfrm>
            <a:off x="4256690" y="840259"/>
            <a:ext cx="6180082" cy="4732638"/>
          </a:xfrm>
        </p:spPr>
        <p:txBody>
          <a:bodyPr anchor="ctr">
            <a:normAutofit/>
          </a:bodyPr>
          <a:lstStyle/>
          <a:p>
            <a:r>
              <a:rPr lang="en-US" sz="2000" dirty="0">
                <a:solidFill>
                  <a:schemeClr val="bg1"/>
                </a:solidFill>
              </a:rPr>
              <a:t>Nitroglycerin (medication given to protect against acute heart attack) promotes the release of nitric oxide to support blood flow But sometimes it fails to work (when your NOS3 is dirty).</a:t>
            </a:r>
          </a:p>
          <a:p>
            <a:r>
              <a:rPr lang="en-US" sz="2000" dirty="0">
                <a:solidFill>
                  <a:schemeClr val="bg1"/>
                </a:solidFill>
              </a:rPr>
              <a:t>It does not work well in smokers as nicotine severely dirties up NOS3.</a:t>
            </a:r>
          </a:p>
          <a:p>
            <a:r>
              <a:rPr lang="en-US" sz="2000" dirty="0">
                <a:solidFill>
                  <a:schemeClr val="bg1"/>
                </a:solidFill>
              </a:rPr>
              <a:t>Nitroglycerin resistance can occur as well due to artificial means building up your nitric oxide vs natural means (thus, short term use of nitroglycerin is recommended over long term use).</a:t>
            </a:r>
          </a:p>
        </p:txBody>
      </p:sp>
    </p:spTree>
    <p:extLst>
      <p:ext uri="{BB962C8B-B14F-4D97-AF65-F5344CB8AC3E}">
        <p14:creationId xmlns:p14="http://schemas.microsoft.com/office/powerpoint/2010/main" val="899559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92CE-ED68-5A4D-9600-61A06EC7A73E}"/>
              </a:ext>
            </a:extLst>
          </p:cNvPr>
          <p:cNvSpPr>
            <a:spLocks noGrp="1"/>
          </p:cNvSpPr>
          <p:nvPr>
            <p:ph type="title"/>
          </p:nvPr>
        </p:nvSpPr>
        <p:spPr>
          <a:xfrm>
            <a:off x="841249" y="365760"/>
            <a:ext cx="9912072" cy="1188404"/>
          </a:xfrm>
        </p:spPr>
        <p:txBody>
          <a:bodyPr>
            <a:normAutofit/>
          </a:bodyPr>
          <a:lstStyle/>
          <a:p>
            <a:r>
              <a:rPr lang="en-US" dirty="0"/>
              <a:t>Uncoupled NOS3</a:t>
            </a:r>
          </a:p>
        </p:txBody>
      </p:sp>
      <p:sp>
        <p:nvSpPr>
          <p:cNvPr id="8" name="Freeform: Shape 7">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D3808A0-1F78-BB4C-BA9C-2AF3D413DDBE}"/>
              </a:ext>
            </a:extLst>
          </p:cNvPr>
          <p:cNvSpPr>
            <a:spLocks noGrp="1"/>
          </p:cNvSpPr>
          <p:nvPr>
            <p:ph idx="1"/>
          </p:nvPr>
        </p:nvSpPr>
        <p:spPr>
          <a:xfrm>
            <a:off x="841248" y="1868558"/>
            <a:ext cx="7731642" cy="4780720"/>
          </a:xfrm>
        </p:spPr>
        <p:txBody>
          <a:bodyPr anchor="t">
            <a:normAutofit lnSpcReduction="10000"/>
          </a:bodyPr>
          <a:lstStyle/>
          <a:p>
            <a:r>
              <a:rPr lang="en-US" sz="1400" dirty="0">
                <a:solidFill>
                  <a:schemeClr val="bg1"/>
                </a:solidFill>
              </a:rPr>
              <a:t>Uncoupled (non-functional) NOS3 can be caused by insufficient </a:t>
            </a:r>
            <a:r>
              <a:rPr lang="en-US" sz="1400" i="1" dirty="0">
                <a:solidFill>
                  <a:schemeClr val="bg1"/>
                </a:solidFill>
              </a:rPr>
              <a:t>arginine</a:t>
            </a:r>
            <a:r>
              <a:rPr lang="en-US" sz="1400" dirty="0">
                <a:solidFill>
                  <a:schemeClr val="bg1"/>
                </a:solidFill>
              </a:rPr>
              <a:t> (fuel) and BH4 (starter).</a:t>
            </a:r>
          </a:p>
          <a:p>
            <a:pPr lvl="1"/>
            <a:r>
              <a:rPr lang="en-US" sz="1400" dirty="0">
                <a:solidFill>
                  <a:schemeClr val="bg1"/>
                </a:solidFill>
              </a:rPr>
              <a:t>Arginine supports: blood vessel dilation, creatine formation, infection fighting, immune tolerance, neurotransmission, penile erection, reduction in platelet stickiness.</a:t>
            </a:r>
          </a:p>
          <a:p>
            <a:r>
              <a:rPr lang="en-US" sz="1400" dirty="0">
                <a:solidFill>
                  <a:schemeClr val="bg1"/>
                </a:solidFill>
              </a:rPr>
              <a:t>Certain types of bacteria in your microbiome also use a significant amount of arginine.</a:t>
            </a:r>
          </a:p>
          <a:p>
            <a:r>
              <a:rPr lang="en-US" sz="1400" dirty="0">
                <a:solidFill>
                  <a:schemeClr val="bg1"/>
                </a:solidFill>
              </a:rPr>
              <a:t>NOS3 needs arginine and BH4…so watch your microbiome.</a:t>
            </a:r>
          </a:p>
          <a:p>
            <a:pPr lvl="1"/>
            <a:r>
              <a:rPr lang="en-US" sz="1400" dirty="0">
                <a:solidFill>
                  <a:schemeClr val="bg1"/>
                </a:solidFill>
              </a:rPr>
              <a:t>BH4 is made using folate, magnesium, and zinc.</a:t>
            </a:r>
          </a:p>
          <a:p>
            <a:pPr lvl="1"/>
            <a:r>
              <a:rPr lang="en-US" sz="1400" dirty="0">
                <a:solidFill>
                  <a:schemeClr val="bg1"/>
                </a:solidFill>
              </a:rPr>
              <a:t>You can not get BH4 directly from food; you have to support your MTHFR so your body produces BH4.</a:t>
            </a:r>
          </a:p>
          <a:p>
            <a:r>
              <a:rPr lang="en-US" sz="1400" dirty="0">
                <a:solidFill>
                  <a:schemeClr val="bg1"/>
                </a:solidFill>
              </a:rPr>
              <a:t>Other causes of uncoupled (non-functional) NOS3:</a:t>
            </a:r>
          </a:p>
          <a:p>
            <a:pPr lvl="1"/>
            <a:r>
              <a:rPr lang="en-US" sz="1400" dirty="0">
                <a:solidFill>
                  <a:schemeClr val="bg1"/>
                </a:solidFill>
              </a:rPr>
              <a:t>A dirty MTHFR which increases homocysteine which increases ADMA (a component of blood plasma) that uncouples NOS3.</a:t>
            </a:r>
          </a:p>
          <a:p>
            <a:pPr lvl="2"/>
            <a:r>
              <a:rPr lang="en-US" sz="1400" dirty="0">
                <a:solidFill>
                  <a:schemeClr val="bg1"/>
                </a:solidFill>
              </a:rPr>
              <a:t>Elevated homocysteine and elevated ADMA = dementia.</a:t>
            </a:r>
          </a:p>
          <a:p>
            <a:pPr lvl="1"/>
            <a:r>
              <a:rPr lang="en-US" sz="1400" dirty="0">
                <a:solidFill>
                  <a:schemeClr val="bg1"/>
                </a:solidFill>
              </a:rPr>
              <a:t>A dirty GST/GPX decreases glutathione’s ability to remove xenobiotics and eliminate hydrogen peroxide which reduces BH4, uncoupling NOS3.</a:t>
            </a:r>
          </a:p>
          <a:p>
            <a:pPr lvl="1"/>
            <a:r>
              <a:rPr lang="en-US" sz="1400" dirty="0">
                <a:solidFill>
                  <a:schemeClr val="bg1"/>
                </a:solidFill>
              </a:rPr>
              <a:t>A dirty PEMT decreases your ability to maintain strong cell membranes which leads to inflammation which pulls arginine away which uncouples NOS3.</a:t>
            </a:r>
          </a:p>
          <a:p>
            <a:pPr lvl="1"/>
            <a:r>
              <a:rPr lang="en-US" sz="1400" dirty="0">
                <a:solidFill>
                  <a:schemeClr val="bg1"/>
                </a:solidFill>
              </a:rPr>
              <a:t>A dirty slow MAOA or dirty COMT increases stress which slows methylation and raises homocysteine which leads to increased ADMA which uncouples NOS3.</a:t>
            </a:r>
          </a:p>
          <a:p>
            <a:pPr lvl="1"/>
            <a:r>
              <a:rPr lang="en-US" sz="1400" dirty="0">
                <a:solidFill>
                  <a:schemeClr val="bg1"/>
                </a:solidFill>
              </a:rPr>
              <a:t>A dirty fast MAOA may increase hydrogen peroxide levels and thus reduce BH4 which uncouples NOS3.</a:t>
            </a:r>
          </a:p>
          <a:p>
            <a:r>
              <a:rPr lang="en-US" sz="1400" dirty="0">
                <a:solidFill>
                  <a:schemeClr val="bg1"/>
                </a:solidFill>
              </a:rPr>
              <a:t>Uncoupled NOS3 makes superoxide!</a:t>
            </a:r>
          </a:p>
        </p:txBody>
      </p:sp>
    </p:spTree>
    <p:extLst>
      <p:ext uri="{BB962C8B-B14F-4D97-AF65-F5344CB8AC3E}">
        <p14:creationId xmlns:p14="http://schemas.microsoft.com/office/powerpoint/2010/main" val="3101911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36808C5-33E4-7B4A-B50B-9C74BF6D2FC6}"/>
              </a:ext>
            </a:extLst>
          </p:cNvPr>
          <p:cNvSpPr>
            <a:spLocks noGrp="1"/>
          </p:cNvSpPr>
          <p:nvPr>
            <p:ph type="title"/>
          </p:nvPr>
        </p:nvSpPr>
        <p:spPr>
          <a:xfrm>
            <a:off x="1047280" y="759805"/>
            <a:ext cx="10306520" cy="1325563"/>
          </a:xfrm>
        </p:spPr>
        <p:txBody>
          <a:bodyPr>
            <a:normAutofit/>
          </a:bodyPr>
          <a:lstStyle/>
          <a:p>
            <a:pPr algn="ctr"/>
            <a:r>
              <a:rPr lang="en-US" sz="4000" dirty="0">
                <a:solidFill>
                  <a:srgbClr val="FFFFFF"/>
                </a:solidFill>
              </a:rPr>
              <a:t>The Science Behind Individualized Nutrition: Epigenetics</a:t>
            </a:r>
          </a:p>
        </p:txBody>
      </p:sp>
      <p:sp>
        <p:nvSpPr>
          <p:cNvPr id="3" name="Content Placeholder 2">
            <a:extLst>
              <a:ext uri="{FF2B5EF4-FFF2-40B4-BE49-F238E27FC236}">
                <a16:creationId xmlns:a16="http://schemas.microsoft.com/office/drawing/2014/main" id="{9619D92B-7961-964C-B6ED-23FF33E4118A}"/>
              </a:ext>
            </a:extLst>
          </p:cNvPr>
          <p:cNvSpPr>
            <a:spLocks noGrp="1"/>
          </p:cNvSpPr>
          <p:nvPr>
            <p:ph idx="1"/>
          </p:nvPr>
        </p:nvSpPr>
        <p:spPr>
          <a:xfrm>
            <a:off x="1424904" y="2494450"/>
            <a:ext cx="4053545" cy="4036979"/>
          </a:xfrm>
        </p:spPr>
        <p:txBody>
          <a:bodyPr>
            <a:normAutofit/>
          </a:bodyPr>
          <a:lstStyle/>
          <a:p>
            <a:r>
              <a:rPr lang="en-US" sz="1400" dirty="0"/>
              <a:t>Epigenetics – </a:t>
            </a:r>
          </a:p>
          <a:p>
            <a:pPr lvl="1"/>
            <a:r>
              <a:rPr lang="en-US" sz="1400" dirty="0"/>
              <a:t>The study of cell structures (organelles) around your DNA (found in the nucleus and mitochondria)</a:t>
            </a:r>
          </a:p>
          <a:p>
            <a:pPr lvl="1"/>
            <a:r>
              <a:rPr lang="en-US" sz="1400" dirty="0"/>
              <a:t>Turning them on and off for healthy expression</a:t>
            </a:r>
          </a:p>
          <a:p>
            <a:pPr lvl="2"/>
            <a:r>
              <a:rPr lang="en-US" sz="1000" dirty="0"/>
              <a:t>Some parts of a cell are involved in converting energy from nutrients in the food you eat into a form of energy that the cell can use. Other parts of the cell are involved in storing the genetic information that serves as the blueprint that makes you different from a gorilla or a hummingbird. Still other parts of a cell are responsible for building the proteins that enable the cell to do its many tasks. </a:t>
            </a:r>
          </a:p>
          <a:p>
            <a:pPr lvl="1"/>
            <a:r>
              <a:rPr lang="en-US" sz="1400" dirty="0"/>
              <a:t>Influenced by Behaviors and Environments</a:t>
            </a:r>
          </a:p>
          <a:p>
            <a:pPr lvl="1"/>
            <a:r>
              <a:rPr lang="en-US" sz="1400" dirty="0"/>
              <a:t>Reversible and do not change your DNA sequence BUT influences how your body reads your DNA sequence</a:t>
            </a:r>
          </a:p>
          <a:p>
            <a:pPr lvl="1"/>
            <a:endParaRPr lang="en-US" sz="1300" dirty="0"/>
          </a:p>
        </p:txBody>
      </p:sp>
      <p:pic>
        <p:nvPicPr>
          <p:cNvPr id="6" name="Picture 5">
            <a:extLst>
              <a:ext uri="{FF2B5EF4-FFF2-40B4-BE49-F238E27FC236}">
                <a16:creationId xmlns:a16="http://schemas.microsoft.com/office/drawing/2014/main" id="{5CA70466-7080-0E48-B111-A37313A687F4}"/>
              </a:ext>
            </a:extLst>
          </p:cNvPr>
          <p:cNvPicPr>
            <a:picLocks noChangeAspect="1"/>
          </p:cNvPicPr>
          <p:nvPr/>
        </p:nvPicPr>
        <p:blipFill>
          <a:blip r:embed="rId2"/>
          <a:stretch>
            <a:fillRect/>
          </a:stretch>
        </p:blipFill>
        <p:spPr>
          <a:xfrm>
            <a:off x="5405674" y="2653534"/>
            <a:ext cx="3236892" cy="3186707"/>
          </a:xfrm>
          <a:prstGeom prst="rect">
            <a:avLst/>
          </a:prstGeom>
        </p:spPr>
      </p:pic>
      <p:pic>
        <p:nvPicPr>
          <p:cNvPr id="8" name="Picture 7">
            <a:extLst>
              <a:ext uri="{FF2B5EF4-FFF2-40B4-BE49-F238E27FC236}">
                <a16:creationId xmlns:a16="http://schemas.microsoft.com/office/drawing/2014/main" id="{A98D6A0B-2B4B-D146-8DC7-5AC253786EB0}"/>
              </a:ext>
            </a:extLst>
          </p:cNvPr>
          <p:cNvPicPr>
            <a:picLocks noChangeAspect="1"/>
          </p:cNvPicPr>
          <p:nvPr/>
        </p:nvPicPr>
        <p:blipFill>
          <a:blip r:embed="rId3"/>
          <a:stretch>
            <a:fillRect/>
          </a:stretch>
        </p:blipFill>
        <p:spPr>
          <a:xfrm>
            <a:off x="8646812" y="2653535"/>
            <a:ext cx="2706988" cy="3186707"/>
          </a:xfrm>
          <a:prstGeom prst="rect">
            <a:avLst/>
          </a:prstGeom>
        </p:spPr>
      </p:pic>
    </p:spTree>
    <p:extLst>
      <p:ext uri="{BB962C8B-B14F-4D97-AF65-F5344CB8AC3E}">
        <p14:creationId xmlns:p14="http://schemas.microsoft.com/office/powerpoint/2010/main" val="2531465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B4F4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77B331-428A-A44D-BBAA-B9C09454FE01}"/>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Folic Acid: Your Foe</a:t>
            </a:r>
          </a:p>
        </p:txBody>
      </p:sp>
      <p:pic>
        <p:nvPicPr>
          <p:cNvPr id="5" name="Picture 4">
            <a:extLst>
              <a:ext uri="{FF2B5EF4-FFF2-40B4-BE49-F238E27FC236}">
                <a16:creationId xmlns:a16="http://schemas.microsoft.com/office/drawing/2014/main" id="{55F25045-3109-304A-B7CB-14E7F5F79841}"/>
              </a:ext>
            </a:extLst>
          </p:cNvPr>
          <p:cNvPicPr>
            <a:picLocks noChangeAspect="1"/>
          </p:cNvPicPr>
          <p:nvPr/>
        </p:nvPicPr>
        <p:blipFill rotWithShape="1">
          <a:blip r:embed="rId2"/>
          <a:srcRect t="4734" b="11556"/>
          <a:stretch/>
        </p:blipFill>
        <p:spPr>
          <a:xfrm>
            <a:off x="327547" y="321733"/>
            <a:ext cx="7058306" cy="4107392"/>
          </a:xfrm>
          <a:prstGeom prst="rect">
            <a:avLst/>
          </a:prstGeom>
        </p:spPr>
      </p:pic>
      <p:sp>
        <p:nvSpPr>
          <p:cNvPr id="14"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C14F2A3-888E-0042-B0D2-57B77E8472F6}"/>
              </a:ext>
            </a:extLst>
          </p:cNvPr>
          <p:cNvSpPr>
            <a:spLocks noGrp="1"/>
          </p:cNvSpPr>
          <p:nvPr>
            <p:ph idx="1"/>
          </p:nvPr>
        </p:nvSpPr>
        <p:spPr>
          <a:xfrm>
            <a:off x="8029319" y="917725"/>
            <a:ext cx="3424739" cy="4852362"/>
          </a:xfrm>
        </p:spPr>
        <p:txBody>
          <a:bodyPr anchor="ctr">
            <a:normAutofit/>
          </a:bodyPr>
          <a:lstStyle/>
          <a:p>
            <a:r>
              <a:rPr lang="en-US" sz="1900">
                <a:solidFill>
                  <a:srgbClr val="FFFFFF"/>
                </a:solidFill>
              </a:rPr>
              <a:t>Folic Acid is synthetic and our body was not designed to process it.  We process it at great cost.  Use folate instead.  </a:t>
            </a:r>
          </a:p>
          <a:p>
            <a:r>
              <a:rPr lang="en-US" sz="1900">
                <a:solidFill>
                  <a:srgbClr val="FFFFFF"/>
                </a:solidFill>
              </a:rPr>
              <a:t>Folic Acid is mostly found in enriched flours – breads and cereals.  </a:t>
            </a:r>
          </a:p>
          <a:p>
            <a:r>
              <a:rPr lang="en-US" sz="1900">
                <a:solidFill>
                  <a:srgbClr val="FFFFFF"/>
                </a:solidFill>
              </a:rPr>
              <a:t>NOS3 depends on compound called NADPH which folic acid also uses.</a:t>
            </a:r>
          </a:p>
          <a:p>
            <a:r>
              <a:rPr lang="en-US" sz="1900">
                <a:solidFill>
                  <a:srgbClr val="FFFFFF"/>
                </a:solidFill>
              </a:rPr>
              <a:t>As folic acid increases, your BH4 decreases.</a:t>
            </a:r>
          </a:p>
          <a:p>
            <a:r>
              <a:rPr lang="en-US" sz="1900">
                <a:solidFill>
                  <a:srgbClr val="FFFFFF"/>
                </a:solidFill>
              </a:rPr>
              <a:t>Excessive Folic Acid in pregnant women has been associated with congenital heart defects in the baby.  </a:t>
            </a:r>
          </a:p>
        </p:txBody>
      </p:sp>
    </p:spTree>
    <p:extLst>
      <p:ext uri="{BB962C8B-B14F-4D97-AF65-F5344CB8AC3E}">
        <p14:creationId xmlns:p14="http://schemas.microsoft.com/office/powerpoint/2010/main" val="4015642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8717E5B-2C1D-4094-9D25-6FF6FBD9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1219200"/>
            <a:ext cx="4510838" cy="380455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39CB327-EBB2-3B4D-BE23-07264113E783}"/>
              </a:ext>
            </a:extLst>
          </p:cNvPr>
          <p:cNvSpPr>
            <a:spLocks noGrp="1"/>
          </p:cNvSpPr>
          <p:nvPr>
            <p:ph type="title"/>
          </p:nvPr>
        </p:nvSpPr>
        <p:spPr>
          <a:xfrm>
            <a:off x="1139044" y="2090114"/>
            <a:ext cx="3382890" cy="2481886"/>
          </a:xfrm>
        </p:spPr>
        <p:txBody>
          <a:bodyPr>
            <a:normAutofit/>
          </a:bodyPr>
          <a:lstStyle/>
          <a:p>
            <a:pPr algn="ctr"/>
            <a:r>
              <a:rPr lang="en-US" sz="4100"/>
              <a:t>Pre and Post Menopause Association of Heart Health</a:t>
            </a:r>
          </a:p>
        </p:txBody>
      </p:sp>
      <p:sp>
        <p:nvSpPr>
          <p:cNvPr id="3" name="Content Placeholder 2">
            <a:extLst>
              <a:ext uri="{FF2B5EF4-FFF2-40B4-BE49-F238E27FC236}">
                <a16:creationId xmlns:a16="http://schemas.microsoft.com/office/drawing/2014/main" id="{31864161-DDD8-944B-9E94-7085737E61D1}"/>
              </a:ext>
            </a:extLst>
          </p:cNvPr>
          <p:cNvSpPr>
            <a:spLocks noGrp="1"/>
          </p:cNvSpPr>
          <p:nvPr>
            <p:ph idx="1"/>
          </p:nvPr>
        </p:nvSpPr>
        <p:spPr>
          <a:xfrm>
            <a:off x="5285014" y="964850"/>
            <a:ext cx="6068786" cy="4928300"/>
          </a:xfrm>
        </p:spPr>
        <p:txBody>
          <a:bodyPr anchor="ctr">
            <a:normAutofit/>
          </a:bodyPr>
          <a:lstStyle/>
          <a:p>
            <a:r>
              <a:rPr lang="en-US" dirty="0"/>
              <a:t>Estrogen stimulates NOS3 to work better and produce nitric oxide</a:t>
            </a:r>
          </a:p>
          <a:p>
            <a:r>
              <a:rPr lang="en-US" dirty="0"/>
              <a:t>Post menopause, when estrogen drops, therefore the risk for cardiovascular disease in women increases.</a:t>
            </a:r>
          </a:p>
        </p:txBody>
      </p:sp>
    </p:spTree>
    <p:extLst>
      <p:ext uri="{BB962C8B-B14F-4D97-AF65-F5344CB8AC3E}">
        <p14:creationId xmlns:p14="http://schemas.microsoft.com/office/powerpoint/2010/main" val="3816535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FA572-997D-2841-86D0-A45B83EE76DF}"/>
              </a:ext>
            </a:extLst>
          </p:cNvPr>
          <p:cNvSpPr>
            <a:spLocks noGrp="1"/>
          </p:cNvSpPr>
          <p:nvPr>
            <p:ph type="title"/>
          </p:nvPr>
        </p:nvSpPr>
        <p:spPr>
          <a:xfrm>
            <a:off x="589560" y="856180"/>
            <a:ext cx="4560584" cy="1128068"/>
          </a:xfrm>
        </p:spPr>
        <p:txBody>
          <a:bodyPr anchor="ctr">
            <a:normAutofit/>
          </a:bodyPr>
          <a:lstStyle/>
          <a:p>
            <a:r>
              <a:rPr lang="en-US" sz="4000"/>
              <a:t>Be Wary of Statins</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E18AF5-1196-324E-BD36-517C4E5038F7}"/>
              </a:ext>
            </a:extLst>
          </p:cNvPr>
          <p:cNvSpPr>
            <a:spLocks noGrp="1"/>
          </p:cNvSpPr>
          <p:nvPr>
            <p:ph idx="1"/>
          </p:nvPr>
        </p:nvSpPr>
        <p:spPr>
          <a:xfrm>
            <a:off x="590719" y="2330505"/>
            <a:ext cx="4559425" cy="3979585"/>
          </a:xfrm>
        </p:spPr>
        <p:txBody>
          <a:bodyPr anchor="ctr">
            <a:normAutofit fontScale="92500" lnSpcReduction="20000"/>
          </a:bodyPr>
          <a:lstStyle/>
          <a:p>
            <a:r>
              <a:rPr lang="en-US" sz="1400" dirty="0"/>
              <a:t>Statins do help stimulate the production of nitric oxide and support NOS3 (if it is clean!) BUT there are serious side effects:</a:t>
            </a:r>
          </a:p>
          <a:p>
            <a:pPr lvl="1"/>
            <a:r>
              <a:rPr lang="en-US" sz="1400" dirty="0"/>
              <a:t>Abdominal cramping or pain</a:t>
            </a:r>
          </a:p>
          <a:p>
            <a:pPr lvl="1"/>
            <a:r>
              <a:rPr lang="en-US" sz="1400" dirty="0"/>
              <a:t>Bloating</a:t>
            </a:r>
          </a:p>
          <a:p>
            <a:pPr lvl="1"/>
            <a:r>
              <a:rPr lang="en-US" sz="1400" dirty="0"/>
              <a:t>Constipation</a:t>
            </a:r>
          </a:p>
          <a:p>
            <a:pPr lvl="1"/>
            <a:r>
              <a:rPr lang="en-US" sz="1400" dirty="0"/>
              <a:t>Diarrhea</a:t>
            </a:r>
          </a:p>
          <a:p>
            <a:pPr lvl="1"/>
            <a:r>
              <a:rPr lang="en-US" sz="1400" dirty="0"/>
              <a:t>Dizziness</a:t>
            </a:r>
          </a:p>
          <a:p>
            <a:pPr lvl="1"/>
            <a:r>
              <a:rPr lang="en-US" sz="1400" dirty="0"/>
              <a:t>Drowsiness</a:t>
            </a:r>
          </a:p>
          <a:p>
            <a:pPr lvl="1"/>
            <a:r>
              <a:rPr lang="en-US" sz="1400" dirty="0"/>
              <a:t>Gas</a:t>
            </a:r>
          </a:p>
          <a:p>
            <a:pPr lvl="1"/>
            <a:r>
              <a:rPr lang="en-US" sz="1400" dirty="0"/>
              <a:t>Headache</a:t>
            </a:r>
          </a:p>
          <a:p>
            <a:pPr lvl="1"/>
            <a:r>
              <a:rPr lang="en-US" sz="1400" dirty="0"/>
              <a:t>Muscle ache, weakness or tenderness</a:t>
            </a:r>
          </a:p>
          <a:p>
            <a:pPr lvl="1"/>
            <a:r>
              <a:rPr lang="en-US" sz="1400" dirty="0"/>
              <a:t>Nausea or vomiting</a:t>
            </a:r>
          </a:p>
          <a:p>
            <a:pPr lvl="1"/>
            <a:r>
              <a:rPr lang="en-US" sz="1400" dirty="0"/>
              <a:t>Rash</a:t>
            </a:r>
          </a:p>
          <a:p>
            <a:pPr lvl="1"/>
            <a:r>
              <a:rPr lang="en-US" sz="1400" dirty="0"/>
              <a:t>Skin flushing</a:t>
            </a:r>
          </a:p>
          <a:p>
            <a:pPr lvl="1"/>
            <a:r>
              <a:rPr lang="en-US" sz="1400" dirty="0"/>
              <a:t>Sleep issues</a:t>
            </a:r>
          </a:p>
          <a:p>
            <a:r>
              <a:rPr lang="en-US" sz="1400" dirty="0"/>
              <a:t>Among the elderly, memory issues, mental confusion, increased blood sugar, and type 2 diabetes are common side effects of statins.  </a:t>
            </a:r>
          </a:p>
          <a:p>
            <a:pPr lvl="1"/>
            <a:endParaRPr lang="en-US" sz="14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19C550C-0270-7C4B-B99B-A45BB75263C3}"/>
              </a:ext>
            </a:extLst>
          </p:cNvPr>
          <p:cNvPicPr>
            <a:picLocks noChangeAspect="1"/>
          </p:cNvPicPr>
          <p:nvPr/>
        </p:nvPicPr>
        <p:blipFill rotWithShape="1">
          <a:blip r:embed="rId2"/>
          <a:srcRect l="2485" r="11549"/>
          <a:stretch/>
        </p:blipFill>
        <p:spPr>
          <a:xfrm>
            <a:off x="5977788" y="799352"/>
            <a:ext cx="5425410" cy="5259296"/>
          </a:xfrm>
          <a:prstGeom prst="rect">
            <a:avLst/>
          </a:prstGeom>
        </p:spPr>
      </p:pic>
    </p:spTree>
    <p:extLst>
      <p:ext uri="{BB962C8B-B14F-4D97-AF65-F5344CB8AC3E}">
        <p14:creationId xmlns:p14="http://schemas.microsoft.com/office/powerpoint/2010/main" val="13149495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17B7366-37C8-497F-8B24-C0D854C71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709E4-47FA-A640-BA2C-2DC26B300FC9}"/>
              </a:ext>
            </a:extLst>
          </p:cNvPr>
          <p:cNvSpPr>
            <a:spLocks noGrp="1"/>
          </p:cNvSpPr>
          <p:nvPr>
            <p:ph type="title"/>
          </p:nvPr>
        </p:nvSpPr>
        <p:spPr>
          <a:xfrm>
            <a:off x="838200" y="365125"/>
            <a:ext cx="10515600" cy="1325563"/>
          </a:xfrm>
        </p:spPr>
        <p:txBody>
          <a:bodyPr>
            <a:normAutofit/>
          </a:bodyPr>
          <a:lstStyle/>
          <a:p>
            <a:r>
              <a:rPr lang="en-US" dirty="0"/>
              <a:t>What Makes NOS3 Dirty?</a:t>
            </a:r>
          </a:p>
        </p:txBody>
      </p:sp>
      <p:pic>
        <p:nvPicPr>
          <p:cNvPr id="8" name="Picture 7">
            <a:extLst>
              <a:ext uri="{FF2B5EF4-FFF2-40B4-BE49-F238E27FC236}">
                <a16:creationId xmlns:a16="http://schemas.microsoft.com/office/drawing/2014/main" id="{433AB7B1-DA07-8644-AD88-1D2F103EA9A9}"/>
              </a:ext>
            </a:extLst>
          </p:cNvPr>
          <p:cNvPicPr>
            <a:picLocks noChangeAspect="1"/>
          </p:cNvPicPr>
          <p:nvPr/>
        </p:nvPicPr>
        <p:blipFill rotWithShape="1">
          <a:blip r:embed="rId2"/>
          <a:srcRect l="20421" r="9953" b="-1"/>
          <a:stretch/>
        </p:blipFill>
        <p:spPr>
          <a:xfrm>
            <a:off x="1129323" y="2013626"/>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
        <p:nvSpPr>
          <p:cNvPr id="3" name="Content Placeholder 2">
            <a:extLst>
              <a:ext uri="{FF2B5EF4-FFF2-40B4-BE49-F238E27FC236}">
                <a16:creationId xmlns:a16="http://schemas.microsoft.com/office/drawing/2014/main" id="{64E72C0F-757D-2E40-B14F-FDA398FC88B9}"/>
              </a:ext>
            </a:extLst>
          </p:cNvPr>
          <p:cNvSpPr>
            <a:spLocks noGrp="1"/>
          </p:cNvSpPr>
          <p:nvPr>
            <p:ph idx="1"/>
          </p:nvPr>
        </p:nvSpPr>
        <p:spPr>
          <a:xfrm>
            <a:off x="6119528" y="2013625"/>
            <a:ext cx="5234271" cy="4163337"/>
          </a:xfrm>
        </p:spPr>
        <p:txBody>
          <a:bodyPr numCol="2">
            <a:normAutofit fontScale="92500"/>
          </a:bodyPr>
          <a:lstStyle/>
          <a:p>
            <a:r>
              <a:rPr lang="en-US" sz="1200" dirty="0"/>
              <a:t>Breathing abnormalities</a:t>
            </a:r>
          </a:p>
          <a:p>
            <a:r>
              <a:rPr lang="en-US" sz="1200" dirty="0"/>
              <a:t>Folic Acid</a:t>
            </a:r>
          </a:p>
          <a:p>
            <a:r>
              <a:rPr lang="en-US" sz="1200" dirty="0"/>
              <a:t>High Blood Sugar</a:t>
            </a:r>
          </a:p>
          <a:p>
            <a:r>
              <a:rPr lang="en-US" sz="1200" dirty="0"/>
              <a:t>High Carbohydrate Intake</a:t>
            </a:r>
          </a:p>
          <a:p>
            <a:r>
              <a:rPr lang="en-US" sz="1200" dirty="0"/>
              <a:t>High homocysteine levels</a:t>
            </a:r>
          </a:p>
          <a:p>
            <a:r>
              <a:rPr lang="en-US" sz="1200" dirty="0"/>
              <a:t>High insulin levels</a:t>
            </a:r>
          </a:p>
          <a:p>
            <a:r>
              <a:rPr lang="en-US" sz="1200" dirty="0"/>
              <a:t>Infection</a:t>
            </a:r>
          </a:p>
          <a:p>
            <a:r>
              <a:rPr lang="en-US" sz="1200" dirty="0"/>
              <a:t>Inflammation</a:t>
            </a:r>
          </a:p>
          <a:p>
            <a:r>
              <a:rPr lang="en-US" sz="1200" dirty="0"/>
              <a:t>Lack of movement – sitting, standing, lying down</a:t>
            </a:r>
          </a:p>
          <a:p>
            <a:r>
              <a:rPr lang="en-US" sz="1200" dirty="0"/>
              <a:t>Low antioxidants</a:t>
            </a:r>
          </a:p>
          <a:p>
            <a:r>
              <a:rPr lang="en-US" sz="1200" dirty="0"/>
              <a:t>Low arginine</a:t>
            </a:r>
          </a:p>
          <a:p>
            <a:r>
              <a:rPr lang="en-US" sz="1200" dirty="0"/>
              <a:t>Low BH4</a:t>
            </a:r>
          </a:p>
          <a:p>
            <a:r>
              <a:rPr lang="en-US" sz="1200" dirty="0"/>
              <a:t>Low estrogen</a:t>
            </a:r>
          </a:p>
          <a:p>
            <a:r>
              <a:rPr lang="en-US" sz="1200" dirty="0"/>
              <a:t>Low glutathione</a:t>
            </a:r>
          </a:p>
          <a:p>
            <a:r>
              <a:rPr lang="en-US" sz="1200" dirty="0"/>
              <a:t>Low oxygen</a:t>
            </a:r>
          </a:p>
          <a:p>
            <a:r>
              <a:rPr lang="en-US" sz="1200" dirty="0"/>
              <a:t>Microbiome imbalance</a:t>
            </a:r>
          </a:p>
          <a:p>
            <a:r>
              <a:rPr lang="en-US" sz="1200" dirty="0"/>
              <a:t>Mouth-breathing</a:t>
            </a:r>
          </a:p>
          <a:p>
            <a:r>
              <a:rPr lang="en-US" sz="1200" dirty="0"/>
              <a:t>Overeating</a:t>
            </a:r>
          </a:p>
          <a:p>
            <a:r>
              <a:rPr lang="en-US" sz="1200" dirty="0"/>
              <a:t>Oxidative stress (too many free radicals; including smoking and over exercising in the wrong exercise format for you*)</a:t>
            </a:r>
          </a:p>
          <a:p>
            <a:r>
              <a:rPr lang="en-US" sz="1200" dirty="0"/>
              <a:t>Poor methylation</a:t>
            </a:r>
          </a:p>
          <a:p>
            <a:r>
              <a:rPr lang="en-US" sz="1200" dirty="0"/>
              <a:t>Pollution</a:t>
            </a:r>
          </a:p>
          <a:p>
            <a:r>
              <a:rPr lang="en-US" sz="1200" dirty="0"/>
              <a:t>Sinus congestion</a:t>
            </a:r>
          </a:p>
          <a:p>
            <a:r>
              <a:rPr lang="en-US" sz="1200" dirty="0"/>
              <a:t>Sleep apnea</a:t>
            </a:r>
          </a:p>
          <a:p>
            <a:r>
              <a:rPr lang="en-US" sz="1200" dirty="0"/>
              <a:t>Smoking</a:t>
            </a:r>
          </a:p>
          <a:p>
            <a:r>
              <a:rPr lang="en-US" sz="1200" dirty="0"/>
              <a:t>Snoring</a:t>
            </a:r>
          </a:p>
          <a:p>
            <a:r>
              <a:rPr lang="en-US" sz="1200" dirty="0"/>
              <a:t>Stress</a:t>
            </a:r>
          </a:p>
          <a:p>
            <a:r>
              <a:rPr lang="en-US" sz="1200" dirty="0"/>
              <a:t>Tongue-tie</a:t>
            </a:r>
          </a:p>
          <a:p>
            <a:endParaRPr lang="en-US" sz="1200" dirty="0"/>
          </a:p>
        </p:txBody>
      </p:sp>
    </p:spTree>
    <p:extLst>
      <p:ext uri="{BB962C8B-B14F-4D97-AF65-F5344CB8AC3E}">
        <p14:creationId xmlns:p14="http://schemas.microsoft.com/office/powerpoint/2010/main" val="34078464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CE07-B1C0-AE43-AD61-4012A74911C0}"/>
              </a:ext>
            </a:extLst>
          </p:cNvPr>
          <p:cNvSpPr>
            <a:spLocks noGrp="1"/>
          </p:cNvSpPr>
          <p:nvPr>
            <p:ph type="title"/>
          </p:nvPr>
        </p:nvSpPr>
        <p:spPr>
          <a:xfrm>
            <a:off x="1653363" y="365760"/>
            <a:ext cx="9367203" cy="1188720"/>
          </a:xfrm>
        </p:spPr>
        <p:txBody>
          <a:bodyPr>
            <a:normAutofit/>
          </a:bodyPr>
          <a:lstStyle/>
          <a:p>
            <a:r>
              <a:rPr lang="en-US" sz="4100"/>
              <a:t>Health Conditions Related to a Dirty NOS3</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56CEE19-D512-6A46-A7D0-07FB2872BDB7}"/>
              </a:ext>
            </a:extLst>
          </p:cNvPr>
          <p:cNvSpPr>
            <a:spLocks noGrp="1"/>
          </p:cNvSpPr>
          <p:nvPr>
            <p:ph idx="1"/>
          </p:nvPr>
        </p:nvSpPr>
        <p:spPr>
          <a:xfrm>
            <a:off x="1653363" y="2176272"/>
            <a:ext cx="9367204" cy="4041648"/>
          </a:xfrm>
        </p:spPr>
        <p:txBody>
          <a:bodyPr numCol="3" anchor="t">
            <a:normAutofit fontScale="92500" lnSpcReduction="10000"/>
          </a:bodyPr>
          <a:lstStyle/>
          <a:p>
            <a:r>
              <a:rPr lang="en-US" sz="1800" dirty="0"/>
              <a:t>Alzheimer’s</a:t>
            </a:r>
          </a:p>
          <a:p>
            <a:r>
              <a:rPr lang="en-US" sz="1800" dirty="0"/>
              <a:t>Angina</a:t>
            </a:r>
          </a:p>
          <a:p>
            <a:r>
              <a:rPr lang="en-US" sz="1800" dirty="0"/>
              <a:t>Asthma</a:t>
            </a:r>
          </a:p>
          <a:p>
            <a:r>
              <a:rPr lang="en-US" sz="1800" dirty="0"/>
              <a:t>Atherosclerosis</a:t>
            </a:r>
          </a:p>
          <a:p>
            <a:r>
              <a:rPr lang="en-US" sz="1800" dirty="0"/>
              <a:t>Bipolar Disorder</a:t>
            </a:r>
          </a:p>
          <a:p>
            <a:r>
              <a:rPr lang="en-US" sz="1800" dirty="0"/>
              <a:t>Brain Ischemia</a:t>
            </a:r>
          </a:p>
          <a:p>
            <a:r>
              <a:rPr lang="en-US" sz="1800" dirty="0"/>
              <a:t>Breast Cancer</a:t>
            </a:r>
          </a:p>
          <a:p>
            <a:r>
              <a:rPr lang="en-US" sz="1800" dirty="0"/>
              <a:t>Cardiovascular Disease</a:t>
            </a:r>
          </a:p>
          <a:p>
            <a:r>
              <a:rPr lang="en-US" sz="1800" dirty="0"/>
              <a:t>Carotid Artery Disease</a:t>
            </a:r>
          </a:p>
          <a:p>
            <a:r>
              <a:rPr lang="en-US" sz="1800" dirty="0"/>
              <a:t>Chronic Sinus Congestion</a:t>
            </a:r>
          </a:p>
          <a:p>
            <a:r>
              <a:rPr lang="en-US" sz="1800" dirty="0"/>
              <a:t>Coronary Artery Disease</a:t>
            </a:r>
          </a:p>
          <a:p>
            <a:r>
              <a:rPr lang="en-US" sz="1800" dirty="0"/>
              <a:t>Depression</a:t>
            </a:r>
          </a:p>
          <a:p>
            <a:r>
              <a:rPr lang="en-US" sz="1800" dirty="0"/>
              <a:t>Diabetes Type 1 and 2</a:t>
            </a:r>
          </a:p>
          <a:p>
            <a:r>
              <a:rPr lang="en-US" sz="1800" dirty="0"/>
              <a:t>Diabetic Nephropathy </a:t>
            </a:r>
          </a:p>
          <a:p>
            <a:r>
              <a:rPr lang="en-US" sz="1800" dirty="0"/>
              <a:t>Diabetic Retinopathy</a:t>
            </a:r>
          </a:p>
          <a:p>
            <a:r>
              <a:rPr lang="en-US" sz="1800" dirty="0"/>
              <a:t>Erectile Dysfunction (often an early sign of cardiovascular disease)</a:t>
            </a:r>
          </a:p>
          <a:p>
            <a:r>
              <a:rPr lang="en-US" sz="1800" dirty="0"/>
              <a:t>Hypertension</a:t>
            </a:r>
          </a:p>
          <a:p>
            <a:r>
              <a:rPr lang="en-US" sz="1800" dirty="0"/>
              <a:t>Left Ventricular Hypertrophy</a:t>
            </a:r>
          </a:p>
          <a:p>
            <a:r>
              <a:rPr lang="en-US" sz="1800" dirty="0"/>
              <a:t>Inflammation</a:t>
            </a:r>
          </a:p>
          <a:p>
            <a:r>
              <a:rPr lang="en-US" sz="1800" dirty="0"/>
              <a:t>Chronic Kidney Failure</a:t>
            </a:r>
          </a:p>
          <a:p>
            <a:r>
              <a:rPr lang="en-US" sz="1800" dirty="0"/>
              <a:t>Metabolic Syndrome (Syndrome X)</a:t>
            </a:r>
          </a:p>
          <a:p>
            <a:r>
              <a:rPr lang="en-US" sz="1800" dirty="0"/>
              <a:t>Recurrent miscarriage</a:t>
            </a:r>
          </a:p>
          <a:p>
            <a:r>
              <a:rPr lang="en-US" sz="1800" dirty="0"/>
              <a:t>Heart Attack</a:t>
            </a:r>
          </a:p>
          <a:p>
            <a:r>
              <a:rPr lang="en-US" sz="1800" dirty="0"/>
              <a:t>Neurological Disorders including ALS</a:t>
            </a:r>
          </a:p>
          <a:p>
            <a:r>
              <a:rPr lang="en-US" sz="1800" dirty="0"/>
              <a:t>Obesity</a:t>
            </a:r>
          </a:p>
          <a:p>
            <a:r>
              <a:rPr lang="en-US" sz="1800" dirty="0"/>
              <a:t>Preeclampsia</a:t>
            </a:r>
          </a:p>
          <a:p>
            <a:r>
              <a:rPr lang="en-US" sz="1800" dirty="0"/>
              <a:t>Prostate Cancer</a:t>
            </a:r>
          </a:p>
          <a:p>
            <a:r>
              <a:rPr lang="en-US" sz="1800" dirty="0"/>
              <a:t>Pulmonary Hypertension</a:t>
            </a:r>
          </a:p>
          <a:p>
            <a:r>
              <a:rPr lang="en-US" sz="1800" dirty="0"/>
              <a:t>Schizophrenia</a:t>
            </a:r>
          </a:p>
          <a:p>
            <a:r>
              <a:rPr lang="en-US" sz="1800" dirty="0"/>
              <a:t>Sleep Apnea</a:t>
            </a:r>
          </a:p>
          <a:p>
            <a:r>
              <a:rPr lang="en-US" sz="1800" dirty="0"/>
              <a:t>Snoring</a:t>
            </a:r>
          </a:p>
          <a:p>
            <a:r>
              <a:rPr lang="en-US" sz="1800" dirty="0"/>
              <a:t>Stroke</a:t>
            </a:r>
            <a:endParaRPr lang="en-US" sz="1500" dirty="0"/>
          </a:p>
        </p:txBody>
      </p:sp>
    </p:spTree>
    <p:extLst>
      <p:ext uri="{BB962C8B-B14F-4D97-AF65-F5344CB8AC3E}">
        <p14:creationId xmlns:p14="http://schemas.microsoft.com/office/powerpoint/2010/main" val="37949939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5F972-9C22-E34C-9094-A19E0C566322}"/>
              </a:ext>
            </a:extLst>
          </p:cNvPr>
          <p:cNvSpPr>
            <a:spLocks noGrp="1"/>
          </p:cNvSpPr>
          <p:nvPr>
            <p:ph type="title"/>
          </p:nvPr>
        </p:nvSpPr>
        <p:spPr>
          <a:xfrm>
            <a:off x="841249" y="365760"/>
            <a:ext cx="9912072" cy="1188404"/>
          </a:xfrm>
        </p:spPr>
        <p:txBody>
          <a:bodyPr>
            <a:normAutofit/>
          </a:bodyPr>
          <a:lstStyle/>
          <a:p>
            <a:r>
              <a:rPr lang="en-US" sz="5400" dirty="0"/>
              <a:t>How to Support NOS3</a:t>
            </a:r>
          </a:p>
        </p:txBody>
      </p:sp>
      <p:sp>
        <p:nvSpPr>
          <p:cNvPr id="8" name="Freeform: Shape 7">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AA4F1E2-2A1B-2B4A-84A9-F9740286840D}"/>
              </a:ext>
            </a:extLst>
          </p:cNvPr>
          <p:cNvSpPr>
            <a:spLocks noGrp="1"/>
          </p:cNvSpPr>
          <p:nvPr>
            <p:ph idx="1"/>
          </p:nvPr>
        </p:nvSpPr>
        <p:spPr>
          <a:xfrm>
            <a:off x="841248" y="2174358"/>
            <a:ext cx="7731642" cy="4045467"/>
          </a:xfrm>
        </p:spPr>
        <p:txBody>
          <a:bodyPr anchor="t">
            <a:normAutofit/>
          </a:bodyPr>
          <a:lstStyle/>
          <a:p>
            <a:r>
              <a:rPr lang="en-US" sz="4000" dirty="0">
                <a:solidFill>
                  <a:schemeClr val="bg1"/>
                </a:solidFill>
              </a:rPr>
              <a:t>You must do all 3 or none will work:</a:t>
            </a:r>
          </a:p>
          <a:p>
            <a:pPr lvl="1"/>
            <a:r>
              <a:rPr lang="en-US" sz="4000" dirty="0">
                <a:solidFill>
                  <a:schemeClr val="bg1"/>
                </a:solidFill>
              </a:rPr>
              <a:t>Supply adequate arginine</a:t>
            </a:r>
          </a:p>
          <a:p>
            <a:pPr lvl="1"/>
            <a:r>
              <a:rPr lang="en-US" sz="4000" dirty="0">
                <a:solidFill>
                  <a:schemeClr val="bg1"/>
                </a:solidFill>
              </a:rPr>
              <a:t>Maintain a steady supply of BH4</a:t>
            </a:r>
          </a:p>
          <a:p>
            <a:pPr lvl="1"/>
            <a:r>
              <a:rPr lang="en-US" sz="4000" dirty="0">
                <a:solidFill>
                  <a:schemeClr val="bg1"/>
                </a:solidFill>
              </a:rPr>
              <a:t>Clean your other genes.</a:t>
            </a:r>
          </a:p>
        </p:txBody>
      </p:sp>
    </p:spTree>
    <p:extLst>
      <p:ext uri="{BB962C8B-B14F-4D97-AF65-F5344CB8AC3E}">
        <p14:creationId xmlns:p14="http://schemas.microsoft.com/office/powerpoint/2010/main" val="30781738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2767722"/>
            <a:ext cx="3021543"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C6B88040-8CA1-F741-BBD5-25C81C336591}"/>
              </a:ext>
            </a:extLst>
          </p:cNvPr>
          <p:cNvSpPr>
            <a:spLocks noGrp="1"/>
          </p:cNvSpPr>
          <p:nvPr>
            <p:ph type="title"/>
          </p:nvPr>
        </p:nvSpPr>
        <p:spPr>
          <a:xfrm>
            <a:off x="838200" y="838199"/>
            <a:ext cx="4191000" cy="5338763"/>
          </a:xfrm>
        </p:spPr>
        <p:txBody>
          <a:bodyPr>
            <a:normAutofit/>
          </a:bodyPr>
          <a:lstStyle/>
          <a:p>
            <a:r>
              <a:rPr lang="en-US" dirty="0"/>
              <a:t>Key Nutrients for a Healthy NOS3</a:t>
            </a:r>
          </a:p>
        </p:txBody>
      </p:sp>
      <p:sp>
        <p:nvSpPr>
          <p:cNvPr id="3" name="Content Placeholder 2">
            <a:extLst>
              <a:ext uri="{FF2B5EF4-FFF2-40B4-BE49-F238E27FC236}">
                <a16:creationId xmlns:a16="http://schemas.microsoft.com/office/drawing/2014/main" id="{47F72CDD-87B6-2841-A7B5-35520C8DDE22}"/>
              </a:ext>
            </a:extLst>
          </p:cNvPr>
          <p:cNvSpPr>
            <a:spLocks noGrp="1"/>
          </p:cNvSpPr>
          <p:nvPr>
            <p:ph idx="1"/>
          </p:nvPr>
        </p:nvSpPr>
        <p:spPr>
          <a:xfrm>
            <a:off x="5302332" y="838199"/>
            <a:ext cx="6051468" cy="5338763"/>
          </a:xfrm>
        </p:spPr>
        <p:txBody>
          <a:bodyPr anchor="ctr">
            <a:normAutofit/>
          </a:bodyPr>
          <a:lstStyle/>
          <a:p>
            <a:r>
              <a:rPr lang="en-US" sz="1900"/>
              <a:t>Not from diet: BH4 (MTHFR support) and Glutathione (can supplement) and oxygen (proper breathing; moderate exercise).</a:t>
            </a:r>
          </a:p>
          <a:p>
            <a:r>
              <a:rPr lang="en-US" sz="1900"/>
              <a:t>Arginine: turkey breast, pork loin, chicken, pumpkin seeds, dairy products (but stick to goat or sheep milk), chickpeas and lentils.</a:t>
            </a:r>
          </a:p>
          <a:p>
            <a:r>
              <a:rPr lang="en-US" sz="1900"/>
              <a:t>Calcium: cheese, milk, and other dairy (but stick to goat and sheep milk products), dark leafy greens, bok choy, okra, broccoli, green beans, and almonds.</a:t>
            </a:r>
          </a:p>
          <a:p>
            <a:r>
              <a:rPr lang="en-US" sz="1900"/>
              <a:t>Iron: seeds from squash and pumpkin, chicken liver, oysters, mussels, clams, cashews, pine nuts, haxelnuts, almonds, beef, lamb, white beans, lentils, dark leafy greens</a:t>
            </a:r>
          </a:p>
          <a:p>
            <a:r>
              <a:rPr lang="en-US" sz="1900"/>
              <a:t>Riboflavin/B2: liver, lamb, mushrooms, spinach, almonds, wild salmon, eggs</a:t>
            </a:r>
          </a:p>
          <a:p>
            <a:r>
              <a:rPr lang="en-US" sz="1900"/>
              <a:t>Some natural nitrates: arugula, bacon, beets, celery, spinach</a:t>
            </a:r>
          </a:p>
        </p:txBody>
      </p:sp>
    </p:spTree>
    <p:extLst>
      <p:ext uri="{BB962C8B-B14F-4D97-AF65-F5344CB8AC3E}">
        <p14:creationId xmlns:p14="http://schemas.microsoft.com/office/powerpoint/2010/main" val="35324871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D19AE-0E88-424F-85C9-D94B23252291}"/>
              </a:ext>
            </a:extLst>
          </p:cNvPr>
          <p:cNvPicPr>
            <a:picLocks noChangeAspect="1"/>
          </p:cNvPicPr>
          <p:nvPr/>
        </p:nvPicPr>
        <p:blipFill rotWithShape="1">
          <a:blip r:embed="rId2"/>
          <a:srcRect l="6831" r="18225" b="-1"/>
          <a:stretch/>
        </p:blipFill>
        <p:spPr>
          <a:xfrm>
            <a:off x="4492256" y="10"/>
            <a:ext cx="7699744" cy="6857990"/>
          </a:xfrm>
          <a:prstGeom prst="rect">
            <a:avLst/>
          </a:prstGeom>
        </p:spPr>
      </p:pic>
      <p:sp>
        <p:nvSpPr>
          <p:cNvPr id="8" name="Freeform: Shape 7">
            <a:extLst>
              <a:ext uri="{FF2B5EF4-FFF2-40B4-BE49-F238E27FC236}">
                <a16:creationId xmlns:a16="http://schemas.microsoft.com/office/drawing/2014/main" id="{77F03F58-787A-416A-A98C-FFD8B9B6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7778496" cy="6858478"/>
          </a:xfrm>
          <a:custGeom>
            <a:avLst/>
            <a:gdLst>
              <a:gd name="connsiteX0" fmla="*/ 0 w 7778496"/>
              <a:gd name="connsiteY0" fmla="*/ 0 h 6858478"/>
              <a:gd name="connsiteX1" fmla="*/ 3530316 w 7778496"/>
              <a:gd name="connsiteY1" fmla="*/ 0 h 6858478"/>
              <a:gd name="connsiteX2" fmla="*/ 4596544 w 7778496"/>
              <a:gd name="connsiteY2" fmla="*/ 0 h 6858478"/>
              <a:gd name="connsiteX3" fmla="*/ 4602121 w 7778496"/>
              <a:gd name="connsiteY3" fmla="*/ 0 h 6858478"/>
              <a:gd name="connsiteX4" fmla="*/ 7778496 w 7778496"/>
              <a:gd name="connsiteY4" fmla="*/ 6858478 h 6858478"/>
              <a:gd name="connsiteX5" fmla="*/ 353941 w 7778496"/>
              <a:gd name="connsiteY5" fmla="*/ 6858478 h 6858478"/>
              <a:gd name="connsiteX6" fmla="*/ 354201 w 7778496"/>
              <a:gd name="connsiteY6" fmla="*/ 6857916 h 6858478"/>
              <a:gd name="connsiteX7" fmla="*/ 0 w 7778496"/>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8496" h="6858478">
                <a:moveTo>
                  <a:pt x="0" y="0"/>
                </a:moveTo>
                <a:lnTo>
                  <a:pt x="3530316" y="0"/>
                </a:lnTo>
                <a:lnTo>
                  <a:pt x="4596544" y="0"/>
                </a:lnTo>
                <a:lnTo>
                  <a:pt x="4602121" y="0"/>
                </a:lnTo>
                <a:lnTo>
                  <a:pt x="7778496" y="6858478"/>
                </a:lnTo>
                <a:lnTo>
                  <a:pt x="353941" y="6858478"/>
                </a:lnTo>
                <a:lnTo>
                  <a:pt x="354201" y="6857916"/>
                </a:lnTo>
                <a:lnTo>
                  <a:pt x="0" y="685791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D86FC4-6180-4496-A438-83D518031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9392"/>
            <a:ext cx="7450386" cy="6528608"/>
          </a:xfrm>
          <a:custGeom>
            <a:avLst/>
            <a:gdLst>
              <a:gd name="connsiteX0" fmla="*/ 0 w 7450386"/>
              <a:gd name="connsiteY0" fmla="*/ 0 h 6528608"/>
              <a:gd name="connsiteX1" fmla="*/ 2906170 w 7450386"/>
              <a:gd name="connsiteY1" fmla="*/ 0 h 6528608"/>
              <a:gd name="connsiteX2" fmla="*/ 3940000 w 7450386"/>
              <a:gd name="connsiteY2" fmla="*/ 0 h 6528608"/>
              <a:gd name="connsiteX3" fmla="*/ 4411669 w 7450386"/>
              <a:gd name="connsiteY3" fmla="*/ 0 h 6528608"/>
              <a:gd name="connsiteX4" fmla="*/ 7450386 w 7450386"/>
              <a:gd name="connsiteY4" fmla="*/ 6528607 h 6528608"/>
              <a:gd name="connsiteX5" fmla="*/ 7115869 w 7450386"/>
              <a:gd name="connsiteY5" fmla="*/ 6528607 h 6528608"/>
              <a:gd name="connsiteX6" fmla="*/ 7115869 w 7450386"/>
              <a:gd name="connsiteY6" fmla="*/ 6528608 h 6528608"/>
              <a:gd name="connsiteX7" fmla="*/ 575507 w 7450386"/>
              <a:gd name="connsiteY7" fmla="*/ 6528608 h 6528608"/>
              <a:gd name="connsiteX8" fmla="*/ 575737 w 7450386"/>
              <a:gd name="connsiteY8" fmla="*/ 6528115 h 6528608"/>
              <a:gd name="connsiteX9" fmla="*/ 0 w 7450386"/>
              <a:gd name="connsiteY9" fmla="*/ 6528115 h 65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50386" h="6528608">
                <a:moveTo>
                  <a:pt x="0" y="0"/>
                </a:moveTo>
                <a:lnTo>
                  <a:pt x="2906170" y="0"/>
                </a:lnTo>
                <a:lnTo>
                  <a:pt x="3940000" y="0"/>
                </a:lnTo>
                <a:lnTo>
                  <a:pt x="4411669" y="0"/>
                </a:lnTo>
                <a:lnTo>
                  <a:pt x="7450386" y="6528607"/>
                </a:lnTo>
                <a:lnTo>
                  <a:pt x="7115869" y="6528607"/>
                </a:lnTo>
                <a:lnTo>
                  <a:pt x="7115869" y="6528608"/>
                </a:lnTo>
                <a:lnTo>
                  <a:pt x="575507" y="6528608"/>
                </a:lnTo>
                <a:lnTo>
                  <a:pt x="575737" y="6528115"/>
                </a:lnTo>
                <a:lnTo>
                  <a:pt x="0" y="6528115"/>
                </a:lnTo>
                <a:close/>
              </a:path>
            </a:pathLst>
          </a:custGeom>
          <a:solidFill>
            <a:srgbClr val="62406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AD5FD25-8386-4FB1-B667-4ECC6C6C5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5258"/>
            <a:ext cx="7198443" cy="6322742"/>
          </a:xfrm>
          <a:custGeom>
            <a:avLst/>
            <a:gdLst>
              <a:gd name="connsiteX0" fmla="*/ 0 w 7198443"/>
              <a:gd name="connsiteY0" fmla="*/ 0 h 6322742"/>
              <a:gd name="connsiteX1" fmla="*/ 2797519 w 7198443"/>
              <a:gd name="connsiteY1" fmla="*/ 0 h 6322742"/>
              <a:gd name="connsiteX2" fmla="*/ 3798749 w 7198443"/>
              <a:gd name="connsiteY2" fmla="*/ 0 h 6322742"/>
              <a:gd name="connsiteX3" fmla="*/ 4255545 w 7198443"/>
              <a:gd name="connsiteY3" fmla="*/ 0 h 6322742"/>
              <a:gd name="connsiteX4" fmla="*/ 7198443 w 7198443"/>
              <a:gd name="connsiteY4" fmla="*/ 6322741 h 6322742"/>
              <a:gd name="connsiteX5" fmla="*/ 6874474 w 7198443"/>
              <a:gd name="connsiteY5" fmla="*/ 6322741 h 6322742"/>
              <a:gd name="connsiteX6" fmla="*/ 6874474 w 7198443"/>
              <a:gd name="connsiteY6" fmla="*/ 6322742 h 6322742"/>
              <a:gd name="connsiteX7" fmla="*/ 540349 w 7198443"/>
              <a:gd name="connsiteY7" fmla="*/ 6322742 h 6322742"/>
              <a:gd name="connsiteX8" fmla="*/ 540571 w 7198443"/>
              <a:gd name="connsiteY8" fmla="*/ 6322264 h 6322742"/>
              <a:gd name="connsiteX9" fmla="*/ 0 w 7198443"/>
              <a:gd name="connsiteY9" fmla="*/ 6322264 h 632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8443" h="6322742">
                <a:moveTo>
                  <a:pt x="0" y="0"/>
                </a:moveTo>
                <a:lnTo>
                  <a:pt x="2797519" y="0"/>
                </a:lnTo>
                <a:lnTo>
                  <a:pt x="3798749" y="0"/>
                </a:lnTo>
                <a:lnTo>
                  <a:pt x="4255545" y="0"/>
                </a:lnTo>
                <a:lnTo>
                  <a:pt x="7198443" y="6322741"/>
                </a:lnTo>
                <a:lnTo>
                  <a:pt x="6874474" y="6322741"/>
                </a:lnTo>
                <a:lnTo>
                  <a:pt x="6874474" y="6322742"/>
                </a:lnTo>
                <a:lnTo>
                  <a:pt x="540349" y="6322742"/>
                </a:lnTo>
                <a:lnTo>
                  <a:pt x="540571" y="6322264"/>
                </a:lnTo>
                <a:lnTo>
                  <a:pt x="0" y="6322264"/>
                </a:lnTo>
                <a:close/>
              </a:path>
            </a:pathLst>
          </a:custGeom>
          <a:solidFill>
            <a:srgbClr val="62406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E6B4EA-716E-834F-A354-8BA76A58FC89}"/>
              </a:ext>
            </a:extLst>
          </p:cNvPr>
          <p:cNvSpPr>
            <a:spLocks noGrp="1"/>
          </p:cNvSpPr>
          <p:nvPr>
            <p:ph type="ctrTitle"/>
          </p:nvPr>
        </p:nvSpPr>
        <p:spPr>
          <a:xfrm>
            <a:off x="804671" y="1604455"/>
            <a:ext cx="3849624" cy="2606040"/>
          </a:xfrm>
        </p:spPr>
        <p:txBody>
          <a:bodyPr anchor="b">
            <a:normAutofit/>
          </a:bodyPr>
          <a:lstStyle/>
          <a:p>
            <a:pPr algn="l"/>
            <a:r>
              <a:rPr lang="en-US" sz="4400">
                <a:solidFill>
                  <a:srgbClr val="FFFFFF"/>
                </a:solidFill>
              </a:rPr>
              <a:t>PEMT: Cell Membrane and Liver Problems</a:t>
            </a:r>
          </a:p>
        </p:txBody>
      </p:sp>
    </p:spTree>
    <p:extLst>
      <p:ext uri="{BB962C8B-B14F-4D97-AF65-F5344CB8AC3E}">
        <p14:creationId xmlns:p14="http://schemas.microsoft.com/office/powerpoint/2010/main" val="423746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8717E5B-2C1D-4094-9D25-6FF6FBD9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1219200"/>
            <a:ext cx="4510838" cy="380455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B472C57-F680-964B-90FD-B89EE9BBAF90}"/>
              </a:ext>
            </a:extLst>
          </p:cNvPr>
          <p:cNvSpPr>
            <a:spLocks noGrp="1"/>
          </p:cNvSpPr>
          <p:nvPr>
            <p:ph type="title"/>
          </p:nvPr>
        </p:nvSpPr>
        <p:spPr>
          <a:xfrm>
            <a:off x="1139044" y="2090114"/>
            <a:ext cx="3382890" cy="2481886"/>
          </a:xfrm>
        </p:spPr>
        <p:txBody>
          <a:bodyPr>
            <a:normAutofit/>
          </a:bodyPr>
          <a:lstStyle/>
          <a:p>
            <a:pPr algn="ctr"/>
            <a:r>
              <a:rPr lang="en-US" sz="4100"/>
              <a:t>PEMT’s Role in Cell Membrane Function</a:t>
            </a:r>
          </a:p>
        </p:txBody>
      </p:sp>
      <p:sp>
        <p:nvSpPr>
          <p:cNvPr id="3" name="Content Placeholder 2">
            <a:extLst>
              <a:ext uri="{FF2B5EF4-FFF2-40B4-BE49-F238E27FC236}">
                <a16:creationId xmlns:a16="http://schemas.microsoft.com/office/drawing/2014/main" id="{23A6E139-4DE6-D84B-8B2A-84A973E85049}"/>
              </a:ext>
            </a:extLst>
          </p:cNvPr>
          <p:cNvSpPr>
            <a:spLocks noGrp="1"/>
          </p:cNvSpPr>
          <p:nvPr>
            <p:ph idx="1"/>
          </p:nvPr>
        </p:nvSpPr>
        <p:spPr>
          <a:xfrm>
            <a:off x="5285014" y="964850"/>
            <a:ext cx="6068786" cy="4928300"/>
          </a:xfrm>
        </p:spPr>
        <p:txBody>
          <a:bodyPr anchor="ctr">
            <a:normAutofit/>
          </a:bodyPr>
          <a:lstStyle/>
          <a:p>
            <a:r>
              <a:rPr lang="en-US" sz="1400"/>
              <a:t>The purpose of PEMT is to make phosphatidyl</a:t>
            </a:r>
            <a:r>
              <a:rPr lang="en-US" sz="1400" u="sng"/>
              <a:t>choline</a:t>
            </a:r>
            <a:r>
              <a:rPr lang="en-US" sz="1400"/>
              <a:t>, a key ingredient in our cell membranes.  </a:t>
            </a:r>
          </a:p>
          <a:p>
            <a:pPr lvl="1"/>
            <a:r>
              <a:rPr lang="en-US" sz="1400"/>
              <a:t>How many cells do we have in our body? (37.2 </a:t>
            </a:r>
            <a:r>
              <a:rPr lang="en-US" sz="1400" i="1"/>
              <a:t>trillion</a:t>
            </a:r>
            <a:r>
              <a:rPr lang="en-US" sz="1400"/>
              <a:t>)</a:t>
            </a:r>
          </a:p>
          <a:p>
            <a:pPr lvl="1"/>
            <a:r>
              <a:rPr lang="en-US" sz="1400"/>
              <a:t>Why is cell membrane function important?</a:t>
            </a:r>
          </a:p>
          <a:p>
            <a:pPr lvl="2"/>
            <a:r>
              <a:rPr lang="en-US" sz="1400"/>
              <a:t>Stiff, unhealthy and nonfunctional membranes prevent nutrients into your cells or transport harmful compounds out.  </a:t>
            </a:r>
          </a:p>
          <a:p>
            <a:pPr lvl="2"/>
            <a:r>
              <a:rPr lang="en-US" sz="1400"/>
              <a:t>This is how you can be malnourished even if you’re eating a healthy diet or overweight.  </a:t>
            </a:r>
          </a:p>
          <a:p>
            <a:r>
              <a:rPr lang="en-US" sz="1400"/>
              <a:t>We need a lot of choline to be converted to phosphatidylcholine by PEMT to protect these cell membranes.  </a:t>
            </a:r>
          </a:p>
          <a:p>
            <a:pPr lvl="1"/>
            <a:r>
              <a:rPr lang="en-US" sz="1400"/>
              <a:t>Choline comes from meat, liver and eggs.</a:t>
            </a:r>
          </a:p>
          <a:p>
            <a:pPr lvl="1"/>
            <a:r>
              <a:rPr lang="en-US" sz="1400"/>
              <a:t>Without these sources in your diet, estrogen can act as a backup to provide PEMT a way to synthesize phosphatidylcholine.</a:t>
            </a:r>
          </a:p>
          <a:p>
            <a:pPr lvl="2"/>
            <a:r>
              <a:rPr lang="en-US" sz="1400"/>
              <a:t>Therefore, if you are male or a post menopausal female, you need to boost your choline in your diet to protect your cell membranes and your liver.</a:t>
            </a:r>
          </a:p>
          <a:p>
            <a:pPr lvl="2"/>
            <a:r>
              <a:rPr lang="en-US" sz="1400"/>
              <a:t>If you are vegetarian or vegan, you need to supplement choline!</a:t>
            </a:r>
          </a:p>
          <a:p>
            <a:pPr lvl="3"/>
            <a:r>
              <a:rPr lang="en-US" sz="1400"/>
              <a:t>There are some plant sources, but they are not as well absorbed as the animal sources.</a:t>
            </a:r>
          </a:p>
        </p:txBody>
      </p:sp>
    </p:spTree>
    <p:extLst>
      <p:ext uri="{BB962C8B-B14F-4D97-AF65-F5344CB8AC3E}">
        <p14:creationId xmlns:p14="http://schemas.microsoft.com/office/powerpoint/2010/main" val="19678071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9C2A2E1-264F-8747-9D79-3AE75EB90043}"/>
              </a:ext>
            </a:extLst>
          </p:cNvPr>
          <p:cNvSpPr>
            <a:spLocks noGrp="1"/>
          </p:cNvSpPr>
          <p:nvPr>
            <p:ph type="title"/>
          </p:nvPr>
        </p:nvSpPr>
        <p:spPr>
          <a:xfrm>
            <a:off x="838200" y="713312"/>
            <a:ext cx="4038600" cy="5431376"/>
          </a:xfrm>
        </p:spPr>
        <p:txBody>
          <a:bodyPr>
            <a:normAutofit/>
          </a:bodyPr>
          <a:lstStyle/>
          <a:p>
            <a:r>
              <a:rPr lang="en-US" dirty="0"/>
              <a:t>Choline (Key Nutrient) Sources for a Healthy PEMT</a:t>
            </a:r>
          </a:p>
        </p:txBody>
      </p:sp>
      <p:sp>
        <p:nvSpPr>
          <p:cNvPr id="3" name="Content Placeholder 2">
            <a:extLst>
              <a:ext uri="{FF2B5EF4-FFF2-40B4-BE49-F238E27FC236}">
                <a16:creationId xmlns:a16="http://schemas.microsoft.com/office/drawing/2014/main" id="{DBD2697F-CFCE-934E-8C61-ED6E2697F456}"/>
              </a:ext>
            </a:extLst>
          </p:cNvPr>
          <p:cNvSpPr>
            <a:spLocks noGrp="1"/>
          </p:cNvSpPr>
          <p:nvPr>
            <p:ph idx="1"/>
          </p:nvPr>
        </p:nvSpPr>
        <p:spPr>
          <a:xfrm>
            <a:off x="6095999" y="713313"/>
            <a:ext cx="5257801" cy="5431376"/>
          </a:xfrm>
        </p:spPr>
        <p:txBody>
          <a:bodyPr numCol="2" anchor="ctr">
            <a:normAutofit/>
          </a:bodyPr>
          <a:lstStyle/>
          <a:p>
            <a:r>
              <a:rPr lang="en-US" sz="2000"/>
              <a:t>Liver</a:t>
            </a:r>
          </a:p>
          <a:p>
            <a:r>
              <a:rPr lang="en-US" sz="2000"/>
              <a:t>Eggs</a:t>
            </a:r>
          </a:p>
          <a:p>
            <a:r>
              <a:rPr lang="en-US" sz="2000"/>
              <a:t>Chicken</a:t>
            </a:r>
          </a:p>
          <a:p>
            <a:r>
              <a:rPr lang="en-US" sz="2000"/>
              <a:t>Red Meat</a:t>
            </a:r>
          </a:p>
          <a:p>
            <a:r>
              <a:rPr lang="en-US" sz="2000"/>
              <a:t>Asparagus</a:t>
            </a:r>
          </a:p>
          <a:p>
            <a:r>
              <a:rPr lang="en-US" sz="2000"/>
              <a:t>Beets</a:t>
            </a:r>
          </a:p>
          <a:p>
            <a:r>
              <a:rPr lang="en-US" sz="2000"/>
              <a:t>Broccoli</a:t>
            </a:r>
          </a:p>
          <a:p>
            <a:r>
              <a:rPr lang="en-US" sz="2000"/>
              <a:t>Brussel Sprouts</a:t>
            </a:r>
          </a:p>
          <a:p>
            <a:r>
              <a:rPr lang="en-US" sz="2000"/>
              <a:t>Cauliflower</a:t>
            </a:r>
          </a:p>
          <a:p>
            <a:r>
              <a:rPr lang="en-US" sz="2000"/>
              <a:t>Flaxseed</a:t>
            </a:r>
          </a:p>
          <a:p>
            <a:r>
              <a:rPr lang="en-US" sz="2000"/>
              <a:t>Green Peas</a:t>
            </a:r>
          </a:p>
          <a:p>
            <a:r>
              <a:rPr lang="en-US" sz="2000"/>
              <a:t>Lentils</a:t>
            </a:r>
          </a:p>
          <a:p>
            <a:r>
              <a:rPr lang="en-US" sz="2000"/>
              <a:t>Mung Beans</a:t>
            </a:r>
          </a:p>
          <a:p>
            <a:r>
              <a:rPr lang="en-US" sz="2000"/>
              <a:t>Pinto Beans</a:t>
            </a:r>
          </a:p>
          <a:p>
            <a:r>
              <a:rPr lang="en-US" sz="2000"/>
              <a:t>Quinoa</a:t>
            </a:r>
          </a:p>
          <a:p>
            <a:r>
              <a:rPr lang="en-US" sz="2000"/>
              <a:t>Shitake Muschrooms</a:t>
            </a:r>
          </a:p>
          <a:p>
            <a:r>
              <a:rPr lang="en-US" sz="2000"/>
              <a:t>Spinach</a:t>
            </a:r>
          </a:p>
        </p:txBody>
      </p:sp>
    </p:spTree>
    <p:extLst>
      <p:ext uri="{BB962C8B-B14F-4D97-AF65-F5344CB8AC3E}">
        <p14:creationId xmlns:p14="http://schemas.microsoft.com/office/powerpoint/2010/main" val="43498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08C5-33E4-7B4A-B50B-9C74BF6D2FC6}"/>
              </a:ext>
            </a:extLst>
          </p:cNvPr>
          <p:cNvSpPr>
            <a:spLocks noGrp="1"/>
          </p:cNvSpPr>
          <p:nvPr>
            <p:ph type="title"/>
          </p:nvPr>
        </p:nvSpPr>
        <p:spPr>
          <a:xfrm>
            <a:off x="648929" y="629266"/>
            <a:ext cx="4944152" cy="1622321"/>
          </a:xfrm>
        </p:spPr>
        <p:txBody>
          <a:bodyPr>
            <a:normAutofit/>
          </a:bodyPr>
          <a:lstStyle/>
          <a:p>
            <a:r>
              <a:rPr lang="en-US" sz="3700" dirty="0"/>
              <a:t>The Science Behind Individualized Nutrition: Blood Typing*</a:t>
            </a:r>
          </a:p>
        </p:txBody>
      </p:sp>
      <p:sp>
        <p:nvSpPr>
          <p:cNvPr id="3" name="Content Placeholder 2">
            <a:extLst>
              <a:ext uri="{FF2B5EF4-FFF2-40B4-BE49-F238E27FC236}">
                <a16:creationId xmlns:a16="http://schemas.microsoft.com/office/drawing/2014/main" id="{9619D92B-7961-964C-B6ED-23FF33E4118A}"/>
              </a:ext>
            </a:extLst>
          </p:cNvPr>
          <p:cNvSpPr>
            <a:spLocks noGrp="1"/>
          </p:cNvSpPr>
          <p:nvPr>
            <p:ph idx="1"/>
          </p:nvPr>
        </p:nvSpPr>
        <p:spPr>
          <a:xfrm>
            <a:off x="648930" y="2438400"/>
            <a:ext cx="4944151" cy="3785419"/>
          </a:xfrm>
        </p:spPr>
        <p:txBody>
          <a:bodyPr>
            <a:normAutofit/>
          </a:bodyPr>
          <a:lstStyle/>
          <a:p>
            <a:r>
              <a:rPr lang="en-US" sz="2400" dirty="0"/>
              <a:t>Blood Typing –</a:t>
            </a:r>
          </a:p>
          <a:p>
            <a:pPr lvl="1"/>
            <a:r>
              <a:rPr lang="en-US" dirty="0"/>
              <a:t>Started in 1996 by Dr. </a:t>
            </a:r>
            <a:r>
              <a:rPr lang="en-US"/>
              <a:t>D’Adamo</a:t>
            </a:r>
            <a:r>
              <a:rPr lang="en-US" dirty="0"/>
              <a:t>,  Naturopath/Professor</a:t>
            </a:r>
          </a:p>
          <a:p>
            <a:pPr lvl="1"/>
            <a:r>
              <a:rPr lang="en-US" dirty="0"/>
              <a:t>2007 updated with </a:t>
            </a:r>
            <a:r>
              <a:rPr lang="en-US"/>
              <a:t>GenoType</a:t>
            </a:r>
            <a:r>
              <a:rPr lang="en-US" dirty="0"/>
              <a:t> diet (Epigenetics)</a:t>
            </a:r>
          </a:p>
          <a:p>
            <a:pPr lvl="1"/>
            <a:r>
              <a:rPr lang="en-US" dirty="0"/>
              <a:t>2017 Revised Blood Type</a:t>
            </a:r>
          </a:p>
          <a:p>
            <a:pPr lvl="1"/>
            <a:r>
              <a:rPr lang="en-US" dirty="0"/>
              <a:t>Blood Type interacts with the property of food to aid/hinder digestion</a:t>
            </a:r>
          </a:p>
        </p:txBody>
      </p:sp>
      <p:sp>
        <p:nvSpPr>
          <p:cNvPr id="23" name="Rectangle 22">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text, red&#10;&#10;Description automatically generated">
            <a:extLst>
              <a:ext uri="{FF2B5EF4-FFF2-40B4-BE49-F238E27FC236}">
                <a16:creationId xmlns:a16="http://schemas.microsoft.com/office/drawing/2014/main" id="{CCA32352-D845-0B49-8B12-809B16FDD324}"/>
              </a:ext>
            </a:extLst>
          </p:cNvPr>
          <p:cNvPicPr>
            <a:picLocks noChangeAspect="1"/>
          </p:cNvPicPr>
          <p:nvPr/>
        </p:nvPicPr>
        <p:blipFill rotWithShape="1">
          <a:blip r:embed="rId2"/>
          <a:srcRect l="13402" r="6426"/>
          <a:stretch/>
        </p:blipFill>
        <p:spPr>
          <a:xfrm>
            <a:off x="6904709" y="1101373"/>
            <a:ext cx="4475531" cy="4652007"/>
          </a:xfrm>
          <a:prstGeom prst="rect">
            <a:avLst/>
          </a:prstGeom>
          <a:effectLst/>
        </p:spPr>
      </p:pic>
    </p:spTree>
    <p:extLst>
      <p:ext uri="{BB962C8B-B14F-4D97-AF65-F5344CB8AC3E}">
        <p14:creationId xmlns:p14="http://schemas.microsoft.com/office/powerpoint/2010/main" val="4155387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606FE7-109A-4B6B-B5C7-6EC5D2AE952A}"/>
              </a:ext>
            </a:extLst>
          </p:cNvPr>
          <p:cNvPicPr>
            <a:picLocks noChangeAspect="1"/>
          </p:cNvPicPr>
          <p:nvPr/>
        </p:nvPicPr>
        <p:blipFill rotWithShape="1">
          <a:blip r:embed="rId2">
            <a:duotone>
              <a:prstClr val="black"/>
              <a:schemeClr val="tx2">
                <a:tint val="45000"/>
                <a:satMod val="400000"/>
              </a:schemeClr>
            </a:duotone>
            <a:alphaModFix amt="25000"/>
          </a:blip>
          <a:srcRect t="7617" b="15591"/>
          <a:stretch/>
        </p:blipFill>
        <p:spPr>
          <a:xfrm>
            <a:off x="20" y="10"/>
            <a:ext cx="12191980" cy="6857990"/>
          </a:xfrm>
          <a:prstGeom prst="rect">
            <a:avLst/>
          </a:prstGeom>
        </p:spPr>
      </p:pic>
      <p:sp>
        <p:nvSpPr>
          <p:cNvPr id="2" name="Title 1">
            <a:extLst>
              <a:ext uri="{FF2B5EF4-FFF2-40B4-BE49-F238E27FC236}">
                <a16:creationId xmlns:a16="http://schemas.microsoft.com/office/drawing/2014/main" id="{74EF9F8F-554F-A749-83CF-8070D7555114}"/>
              </a:ext>
            </a:extLst>
          </p:cNvPr>
          <p:cNvSpPr>
            <a:spLocks noGrp="1"/>
          </p:cNvSpPr>
          <p:nvPr>
            <p:ph type="title"/>
          </p:nvPr>
        </p:nvSpPr>
        <p:spPr>
          <a:xfrm>
            <a:off x="838200" y="365125"/>
            <a:ext cx="10515600" cy="1325563"/>
          </a:xfrm>
        </p:spPr>
        <p:txBody>
          <a:bodyPr>
            <a:normAutofit/>
          </a:bodyPr>
          <a:lstStyle/>
          <a:p>
            <a:r>
              <a:rPr lang="en-US"/>
              <a:t>The Role of Choline in Your Body</a:t>
            </a:r>
          </a:p>
        </p:txBody>
      </p:sp>
      <p:graphicFrame>
        <p:nvGraphicFramePr>
          <p:cNvPr id="5" name="Content Placeholder 2">
            <a:extLst>
              <a:ext uri="{FF2B5EF4-FFF2-40B4-BE49-F238E27FC236}">
                <a16:creationId xmlns:a16="http://schemas.microsoft.com/office/drawing/2014/main" id="{7A4B1634-BF36-4770-B64F-3EB6E0BDB08B}"/>
              </a:ext>
            </a:extLst>
          </p:cNvPr>
          <p:cNvGraphicFramePr>
            <a:graphicFrameLocks noGrp="1"/>
          </p:cNvGraphicFramePr>
          <p:nvPr>
            <p:ph idx="1"/>
            <p:extLst>
              <p:ext uri="{D42A27DB-BD31-4B8C-83A1-F6EECF244321}">
                <p14:modId xmlns:p14="http://schemas.microsoft.com/office/powerpoint/2010/main" val="34529700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8905069"/>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3CC1CD-A58B-C742-BD7C-ECED21C6C2B9}"/>
              </a:ext>
            </a:extLst>
          </p:cNvPr>
          <p:cNvSpPr>
            <a:spLocks noGrp="1"/>
          </p:cNvSpPr>
          <p:nvPr>
            <p:ph type="title"/>
          </p:nvPr>
        </p:nvSpPr>
        <p:spPr>
          <a:xfrm>
            <a:off x="838200" y="631825"/>
            <a:ext cx="10515600" cy="1325563"/>
          </a:xfrm>
        </p:spPr>
        <p:txBody>
          <a:bodyPr>
            <a:normAutofit/>
          </a:bodyPr>
          <a:lstStyle/>
          <a:p>
            <a:r>
              <a:rPr lang="en-US">
                <a:solidFill>
                  <a:schemeClr val="bg1"/>
                </a:solidFill>
              </a:rPr>
              <a:t>Fatty Liver</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C5815B-2EAE-C246-AA2A-915DEDED9548}"/>
              </a:ext>
            </a:extLst>
          </p:cNvPr>
          <p:cNvSpPr>
            <a:spLocks noGrp="1"/>
          </p:cNvSpPr>
          <p:nvPr>
            <p:ph idx="1"/>
          </p:nvPr>
        </p:nvSpPr>
        <p:spPr>
          <a:xfrm>
            <a:off x="838200" y="2269173"/>
            <a:ext cx="10515600" cy="3659988"/>
          </a:xfrm>
        </p:spPr>
        <p:txBody>
          <a:bodyPr>
            <a:normAutofit/>
          </a:bodyPr>
          <a:lstStyle/>
          <a:p>
            <a:r>
              <a:rPr lang="en-US" sz="2000">
                <a:solidFill>
                  <a:schemeClr val="bg1"/>
                </a:solidFill>
              </a:rPr>
              <a:t>Exacerbated with high fructose corn syrup</a:t>
            </a:r>
          </a:p>
          <a:p>
            <a:r>
              <a:rPr lang="en-US" sz="2000">
                <a:solidFill>
                  <a:schemeClr val="bg1"/>
                </a:solidFill>
              </a:rPr>
              <a:t>Metabolic syndrome (including diabetes)</a:t>
            </a:r>
          </a:p>
          <a:p>
            <a:r>
              <a:rPr lang="en-US" sz="2000">
                <a:solidFill>
                  <a:schemeClr val="bg1"/>
                </a:solidFill>
              </a:rPr>
              <a:t>Obesity</a:t>
            </a:r>
          </a:p>
          <a:p>
            <a:r>
              <a:rPr lang="en-US" sz="2000">
                <a:solidFill>
                  <a:schemeClr val="bg1"/>
                </a:solidFill>
              </a:rPr>
              <a:t>Medications</a:t>
            </a:r>
          </a:p>
          <a:p>
            <a:r>
              <a:rPr lang="en-US" sz="2000">
                <a:solidFill>
                  <a:schemeClr val="bg1"/>
                </a:solidFill>
              </a:rPr>
              <a:t>PEMT and sufficient phosphatidylcholine moves triglycerides out of your liver via VLDLs (very low-density lipids); fatty liver is the build-up of these triglycerides (fat).</a:t>
            </a:r>
          </a:p>
          <a:p>
            <a:r>
              <a:rPr lang="en-US" sz="2000">
                <a:solidFill>
                  <a:schemeClr val="bg1"/>
                </a:solidFill>
              </a:rPr>
              <a:t>Mitochondria needs triglycerides as its fuel to detox your body.  Without your triglycerides in your bloodstream, the mitochondria don’t have fuel to detox you.  This builds up oxidative stress and stores your body’s fuel as fat, further damaging your mitochondria.  </a:t>
            </a:r>
          </a:p>
        </p:txBody>
      </p:sp>
    </p:spTree>
    <p:extLst>
      <p:ext uri="{BB962C8B-B14F-4D97-AF65-F5344CB8AC3E}">
        <p14:creationId xmlns:p14="http://schemas.microsoft.com/office/powerpoint/2010/main" val="32100951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7F30-DF73-1A42-B542-1E1564B3C811}"/>
              </a:ext>
            </a:extLst>
          </p:cNvPr>
          <p:cNvSpPr>
            <a:spLocks noGrp="1"/>
          </p:cNvSpPr>
          <p:nvPr>
            <p:ph type="title"/>
          </p:nvPr>
        </p:nvSpPr>
        <p:spPr>
          <a:xfrm>
            <a:off x="1653363" y="365760"/>
            <a:ext cx="9367203" cy="1188720"/>
          </a:xfrm>
        </p:spPr>
        <p:txBody>
          <a:bodyPr>
            <a:normAutofit/>
          </a:bodyPr>
          <a:lstStyle/>
          <a:p>
            <a:r>
              <a:rPr lang="en-US" dirty="0"/>
              <a:t>Apoptosis: the natural life cycle of a cell</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F514A26-63A6-3946-ABEC-4C97D84A325D}"/>
              </a:ext>
            </a:extLst>
          </p:cNvPr>
          <p:cNvSpPr>
            <a:spLocks noGrp="1"/>
          </p:cNvSpPr>
          <p:nvPr>
            <p:ph idx="1"/>
          </p:nvPr>
        </p:nvSpPr>
        <p:spPr>
          <a:xfrm>
            <a:off x="1653363" y="2176272"/>
            <a:ext cx="9367204" cy="4041648"/>
          </a:xfrm>
        </p:spPr>
        <p:txBody>
          <a:bodyPr anchor="t">
            <a:normAutofit/>
          </a:bodyPr>
          <a:lstStyle/>
          <a:p>
            <a:r>
              <a:rPr lang="en-US" sz="2200"/>
              <a:t>The cells in your gut wall are completely replaced within less than a week.</a:t>
            </a:r>
          </a:p>
          <a:p>
            <a:r>
              <a:rPr lang="en-US" sz="2200"/>
              <a:t>RBCs live for about 4 months</a:t>
            </a:r>
          </a:p>
          <a:p>
            <a:r>
              <a:rPr lang="en-US" sz="2200"/>
              <a:t>WBCs live for 20 days</a:t>
            </a:r>
          </a:p>
          <a:p>
            <a:r>
              <a:rPr lang="en-US" sz="2200"/>
              <a:t>Skin cells are completely replaced every 2-3 weeks</a:t>
            </a:r>
          </a:p>
          <a:p>
            <a:r>
              <a:rPr lang="en-US" sz="2200"/>
              <a:t>If cells die faster than they are regenerated, infection and inflammation ensue</a:t>
            </a:r>
          </a:p>
          <a:p>
            <a:pPr lvl="1"/>
            <a:r>
              <a:rPr lang="en-US" sz="2200"/>
              <a:t>This can come from junk food, overexercise, and lack of nutrients</a:t>
            </a:r>
          </a:p>
          <a:p>
            <a:r>
              <a:rPr lang="en-US" sz="2200"/>
              <a:t>If cells are made quicker than they die off, this can lead to cancer and flourishing cancer.</a:t>
            </a:r>
          </a:p>
        </p:txBody>
      </p:sp>
    </p:spTree>
    <p:extLst>
      <p:ext uri="{BB962C8B-B14F-4D97-AF65-F5344CB8AC3E}">
        <p14:creationId xmlns:p14="http://schemas.microsoft.com/office/powerpoint/2010/main" val="36365645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2524AC-41BB-6F46-9120-9BAA23F001E6}"/>
              </a:ext>
            </a:extLst>
          </p:cNvPr>
          <p:cNvSpPr>
            <a:spLocks noGrp="1"/>
          </p:cNvSpPr>
          <p:nvPr>
            <p:ph type="title"/>
          </p:nvPr>
        </p:nvSpPr>
        <p:spPr>
          <a:xfrm>
            <a:off x="6978316" y="1431042"/>
            <a:ext cx="4055899" cy="3995916"/>
          </a:xfrm>
        </p:spPr>
        <p:txBody>
          <a:bodyPr anchor="ctr">
            <a:normAutofit/>
          </a:bodyPr>
          <a:lstStyle/>
          <a:p>
            <a:r>
              <a:rPr lang="en-US">
                <a:solidFill>
                  <a:schemeClr val="tx1">
                    <a:lumMod val="95000"/>
                    <a:lumOff val="5000"/>
                  </a:schemeClr>
                </a:solidFill>
              </a:rPr>
              <a:t>Potential Strengths of a Dirty PEMT</a:t>
            </a:r>
          </a:p>
        </p:txBody>
      </p:sp>
      <p:sp>
        <p:nvSpPr>
          <p:cNvPr id="3" name="Content Placeholder 2">
            <a:extLst>
              <a:ext uri="{FF2B5EF4-FFF2-40B4-BE49-F238E27FC236}">
                <a16:creationId xmlns:a16="http://schemas.microsoft.com/office/drawing/2014/main" id="{EF0FCFBD-450E-5541-9FC0-F0D6F7228485}"/>
              </a:ext>
            </a:extLst>
          </p:cNvPr>
          <p:cNvSpPr>
            <a:spLocks noGrp="1"/>
          </p:cNvSpPr>
          <p:nvPr>
            <p:ph idx="1"/>
          </p:nvPr>
        </p:nvSpPr>
        <p:spPr>
          <a:xfrm>
            <a:off x="1463040" y="1431042"/>
            <a:ext cx="3927826" cy="3995916"/>
          </a:xfrm>
        </p:spPr>
        <p:txBody>
          <a:bodyPr anchor="ctr">
            <a:normAutofit/>
          </a:bodyPr>
          <a:lstStyle/>
          <a:p>
            <a:r>
              <a:rPr lang="en-US" sz="3200" dirty="0">
                <a:solidFill>
                  <a:schemeClr val="tx1">
                    <a:lumMod val="85000"/>
                    <a:lumOff val="15000"/>
                  </a:schemeClr>
                </a:solidFill>
              </a:rPr>
              <a:t>Choline reservation for attention and focus.</a:t>
            </a:r>
          </a:p>
          <a:p>
            <a:r>
              <a:rPr lang="en-US" sz="3200" dirty="0">
                <a:solidFill>
                  <a:schemeClr val="tx1">
                    <a:lumMod val="85000"/>
                    <a:lumOff val="15000"/>
                  </a:schemeClr>
                </a:solidFill>
              </a:rPr>
              <a:t>Better response to chemotherapy.</a:t>
            </a:r>
          </a:p>
        </p:txBody>
      </p:sp>
    </p:spTree>
    <p:extLst>
      <p:ext uri="{BB962C8B-B14F-4D97-AF65-F5344CB8AC3E}">
        <p14:creationId xmlns:p14="http://schemas.microsoft.com/office/powerpoint/2010/main" val="7252221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8CE29-A445-D244-A443-070EF0741ECD}"/>
              </a:ext>
            </a:extLst>
          </p:cNvPr>
          <p:cNvSpPr>
            <a:spLocks noGrp="1"/>
          </p:cNvSpPr>
          <p:nvPr>
            <p:ph type="title"/>
          </p:nvPr>
        </p:nvSpPr>
        <p:spPr>
          <a:xfrm>
            <a:off x="841249" y="365760"/>
            <a:ext cx="9912072" cy="1188404"/>
          </a:xfrm>
        </p:spPr>
        <p:txBody>
          <a:bodyPr>
            <a:normAutofit/>
          </a:bodyPr>
          <a:lstStyle/>
          <a:p>
            <a:r>
              <a:rPr lang="en-US" dirty="0"/>
              <a:t>Signs of a Dirty PEMT</a:t>
            </a:r>
          </a:p>
        </p:txBody>
      </p:sp>
      <p:sp>
        <p:nvSpPr>
          <p:cNvPr id="8" name="Freeform: Shape 7">
            <a:extLst>
              <a:ext uri="{FF2B5EF4-FFF2-40B4-BE49-F238E27FC236}">
                <a16:creationId xmlns:a16="http://schemas.microsoft.com/office/drawing/2014/main" id="{F0BC1D9E-4401-4EC0-88FD-ED103CB57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0670" y="2"/>
            <a:ext cx="1191330" cy="1511301"/>
          </a:xfrm>
          <a:custGeom>
            <a:avLst/>
            <a:gdLst>
              <a:gd name="connsiteX0" fmla="*/ 697617 w 1191330"/>
              <a:gd name="connsiteY0" fmla="*/ 0 h 1511301"/>
              <a:gd name="connsiteX1" fmla="*/ 1191330 w 1191330"/>
              <a:gd name="connsiteY1" fmla="*/ 0 h 1511301"/>
              <a:gd name="connsiteX2" fmla="*/ 1191330 w 1191330"/>
              <a:gd name="connsiteY2" fmla="*/ 1511301 h 1511301"/>
              <a:gd name="connsiteX3" fmla="*/ 0 w 1191330"/>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1191330" h="1511301">
                <a:moveTo>
                  <a:pt x="697617" y="0"/>
                </a:moveTo>
                <a:lnTo>
                  <a:pt x="1191330" y="0"/>
                </a:lnTo>
                <a:lnTo>
                  <a:pt x="1191330" y="1511301"/>
                </a:lnTo>
                <a:lnTo>
                  <a:pt x="0" y="1511301"/>
                </a:lnTo>
                <a:close/>
              </a:path>
            </a:pathLst>
          </a:custGeom>
          <a:solidFill>
            <a:schemeClr val="accent2">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6200B311-3585-4069-AAC6-CD443FA5B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986" y="1690688"/>
            <a:ext cx="3668014" cy="5167312"/>
          </a:xfrm>
          <a:custGeom>
            <a:avLst/>
            <a:gdLst>
              <a:gd name="connsiteX0" fmla="*/ 2391664 w 3668014"/>
              <a:gd name="connsiteY0" fmla="*/ 0 h 5167312"/>
              <a:gd name="connsiteX1" fmla="*/ 3668014 w 3668014"/>
              <a:gd name="connsiteY1" fmla="*/ 0 h 5167312"/>
              <a:gd name="connsiteX2" fmla="*/ 3668014 w 3668014"/>
              <a:gd name="connsiteY2" fmla="*/ 5167312 h 5167312"/>
              <a:gd name="connsiteX3" fmla="*/ 0 w 3668014"/>
              <a:gd name="connsiteY3" fmla="*/ 5167312 h 5167312"/>
              <a:gd name="connsiteX4" fmla="*/ 2393879 w 3668014"/>
              <a:gd name="connsiteY4" fmla="*/ 952 h 5167312"/>
              <a:gd name="connsiteX5" fmla="*/ 2391664 w 366801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014" h="5167312">
                <a:moveTo>
                  <a:pt x="2391664" y="0"/>
                </a:moveTo>
                <a:lnTo>
                  <a:pt x="3668014" y="0"/>
                </a:lnTo>
                <a:lnTo>
                  <a:pt x="3668014" y="5167312"/>
                </a:lnTo>
                <a:lnTo>
                  <a:pt x="0" y="5167312"/>
                </a:lnTo>
                <a:lnTo>
                  <a:pt x="2393879" y="952"/>
                </a:lnTo>
                <a:lnTo>
                  <a:pt x="2391664"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B0AAF7C9-094E-400C-A428-F6C2262F6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0753320" cy="5167312"/>
          </a:xfrm>
          <a:custGeom>
            <a:avLst/>
            <a:gdLst>
              <a:gd name="connsiteX0" fmla="*/ 0 w 10753320"/>
              <a:gd name="connsiteY0" fmla="*/ 0 h 5167312"/>
              <a:gd name="connsiteX1" fmla="*/ 9680943 w 10753320"/>
              <a:gd name="connsiteY1" fmla="*/ 0 h 5167312"/>
              <a:gd name="connsiteX2" fmla="*/ 9680223 w 10753320"/>
              <a:gd name="connsiteY2" fmla="*/ 952 h 5167312"/>
              <a:gd name="connsiteX3" fmla="*/ 10753320 w 10753320"/>
              <a:gd name="connsiteY3" fmla="*/ 952 h 5167312"/>
              <a:gd name="connsiteX4" fmla="*/ 8359441 w 10753320"/>
              <a:gd name="connsiteY4" fmla="*/ 5167312 h 5167312"/>
              <a:gd name="connsiteX5" fmla="*/ 4821866 w 10753320"/>
              <a:gd name="connsiteY5" fmla="*/ 5167312 h 5167312"/>
              <a:gd name="connsiteX6" fmla="*/ 4821866 w 10753320"/>
              <a:gd name="connsiteY6" fmla="*/ 5166360 h 5167312"/>
              <a:gd name="connsiteX7" fmla="*/ 0 w 10753320"/>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320" h="5167312">
                <a:moveTo>
                  <a:pt x="0" y="0"/>
                </a:moveTo>
                <a:lnTo>
                  <a:pt x="9680943" y="0"/>
                </a:lnTo>
                <a:lnTo>
                  <a:pt x="9680223" y="952"/>
                </a:lnTo>
                <a:lnTo>
                  <a:pt x="10753320" y="952"/>
                </a:lnTo>
                <a:lnTo>
                  <a:pt x="8359441" y="5167312"/>
                </a:lnTo>
                <a:lnTo>
                  <a:pt x="4821866" y="5167312"/>
                </a:lnTo>
                <a:lnTo>
                  <a:pt x="4821866"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469AE48-7366-794B-AA98-5B04110E0ACE}"/>
              </a:ext>
            </a:extLst>
          </p:cNvPr>
          <p:cNvSpPr>
            <a:spLocks noGrp="1"/>
          </p:cNvSpPr>
          <p:nvPr>
            <p:ph idx="1"/>
          </p:nvPr>
        </p:nvSpPr>
        <p:spPr>
          <a:xfrm>
            <a:off x="841248" y="2174358"/>
            <a:ext cx="7731642" cy="4045467"/>
          </a:xfrm>
        </p:spPr>
        <p:txBody>
          <a:bodyPr anchor="t">
            <a:normAutofit lnSpcReduction="10000"/>
          </a:bodyPr>
          <a:lstStyle/>
          <a:p>
            <a:r>
              <a:rPr lang="en-US" sz="1200" dirty="0">
                <a:solidFill>
                  <a:schemeClr val="bg1"/>
                </a:solidFill>
              </a:rPr>
              <a:t>Fatty liver: PEMT isn’t moving triglycerides out of your liver.</a:t>
            </a:r>
          </a:p>
          <a:p>
            <a:r>
              <a:rPr lang="en-US" sz="1200" dirty="0">
                <a:solidFill>
                  <a:schemeClr val="bg1"/>
                </a:solidFill>
              </a:rPr>
              <a:t>Muscle weakness, aches and pains associated with a chronic inflammatory state of your muscle cell membranes (chronic pain)</a:t>
            </a:r>
          </a:p>
          <a:p>
            <a:r>
              <a:rPr lang="en-US" sz="1200" dirty="0">
                <a:solidFill>
                  <a:schemeClr val="bg1"/>
                </a:solidFill>
              </a:rPr>
              <a:t>Brain fog</a:t>
            </a:r>
          </a:p>
          <a:p>
            <a:r>
              <a:rPr lang="en-US" sz="1200" dirty="0">
                <a:solidFill>
                  <a:schemeClr val="bg1"/>
                </a:solidFill>
              </a:rPr>
              <a:t>Fatigue</a:t>
            </a:r>
          </a:p>
          <a:p>
            <a:r>
              <a:rPr lang="en-US" sz="1200" dirty="0">
                <a:solidFill>
                  <a:schemeClr val="bg1"/>
                </a:solidFill>
              </a:rPr>
              <a:t>Gallbladder Disorders</a:t>
            </a:r>
          </a:p>
          <a:p>
            <a:r>
              <a:rPr lang="en-US" sz="1200" dirty="0">
                <a:solidFill>
                  <a:schemeClr val="bg1"/>
                </a:solidFill>
              </a:rPr>
              <a:t>Inflammation</a:t>
            </a:r>
          </a:p>
          <a:p>
            <a:r>
              <a:rPr lang="en-US" sz="1200" dirty="0">
                <a:solidFill>
                  <a:schemeClr val="bg1"/>
                </a:solidFill>
              </a:rPr>
              <a:t>Muscle Pain</a:t>
            </a:r>
          </a:p>
          <a:p>
            <a:r>
              <a:rPr lang="en-US" sz="1200" dirty="0">
                <a:solidFill>
                  <a:schemeClr val="bg1"/>
                </a:solidFill>
              </a:rPr>
              <a:t>Malnourishment; intolerant of fatty foods</a:t>
            </a:r>
          </a:p>
          <a:p>
            <a:r>
              <a:rPr lang="en-US" sz="1200" dirty="0">
                <a:solidFill>
                  <a:schemeClr val="bg1"/>
                </a:solidFill>
              </a:rPr>
              <a:t>Pregnancy Complication</a:t>
            </a:r>
          </a:p>
          <a:p>
            <a:r>
              <a:rPr lang="en-US" sz="1200" dirty="0">
                <a:solidFill>
                  <a:schemeClr val="bg1"/>
                </a:solidFill>
              </a:rPr>
              <a:t>SIBO (small intestine bacterial overgrowth)</a:t>
            </a:r>
          </a:p>
          <a:p>
            <a:r>
              <a:rPr lang="en-US" sz="1200" dirty="0">
                <a:solidFill>
                  <a:schemeClr val="bg1"/>
                </a:solidFill>
              </a:rPr>
              <a:t>Elevated triglycerides (high cholesterol)</a:t>
            </a:r>
          </a:p>
          <a:p>
            <a:r>
              <a:rPr lang="en-US" sz="1200" dirty="0">
                <a:solidFill>
                  <a:schemeClr val="bg1"/>
                </a:solidFill>
              </a:rPr>
              <a:t>Right shoulder tightness near your scapula.</a:t>
            </a:r>
          </a:p>
          <a:p>
            <a:r>
              <a:rPr lang="en-US" sz="1200" dirty="0">
                <a:solidFill>
                  <a:schemeClr val="bg1"/>
                </a:solidFill>
              </a:rPr>
              <a:t>Itchy</a:t>
            </a:r>
          </a:p>
          <a:p>
            <a:r>
              <a:rPr lang="en-US" sz="1200" dirty="0">
                <a:solidFill>
                  <a:schemeClr val="bg1"/>
                </a:solidFill>
              </a:rPr>
              <a:t>Chronic problems with constipation</a:t>
            </a:r>
          </a:p>
          <a:p>
            <a:endParaRPr lang="en-US" sz="1100" dirty="0">
              <a:solidFill>
                <a:schemeClr val="bg1"/>
              </a:solidFill>
            </a:endParaRPr>
          </a:p>
        </p:txBody>
      </p:sp>
    </p:spTree>
    <p:extLst>
      <p:ext uri="{BB962C8B-B14F-4D97-AF65-F5344CB8AC3E}">
        <p14:creationId xmlns:p14="http://schemas.microsoft.com/office/powerpoint/2010/main" val="16285721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57952-B49B-F04D-A036-E4F78AB7AB1E}"/>
              </a:ext>
            </a:extLst>
          </p:cNvPr>
          <p:cNvSpPr>
            <a:spLocks noGrp="1"/>
          </p:cNvSpPr>
          <p:nvPr>
            <p:ph type="title"/>
          </p:nvPr>
        </p:nvSpPr>
        <p:spPr>
          <a:xfrm>
            <a:off x="1075767" y="1188637"/>
            <a:ext cx="2988234" cy="4480726"/>
          </a:xfrm>
        </p:spPr>
        <p:txBody>
          <a:bodyPr>
            <a:normAutofit/>
          </a:bodyPr>
          <a:lstStyle/>
          <a:p>
            <a:pPr algn="r"/>
            <a:r>
              <a:rPr lang="en-US" sz="5100"/>
              <a:t>Health Conditions Related to a Dirty PEMT</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C856337-A2C0-D640-8E06-35DDC39F4EAF}"/>
              </a:ext>
            </a:extLst>
          </p:cNvPr>
          <p:cNvSpPr>
            <a:spLocks noGrp="1"/>
          </p:cNvSpPr>
          <p:nvPr>
            <p:ph idx="1"/>
          </p:nvPr>
        </p:nvSpPr>
        <p:spPr>
          <a:xfrm>
            <a:off x="5255260" y="1648870"/>
            <a:ext cx="4702848" cy="3560260"/>
          </a:xfrm>
        </p:spPr>
        <p:txBody>
          <a:bodyPr anchor="ctr">
            <a:normAutofit/>
          </a:bodyPr>
          <a:lstStyle/>
          <a:p>
            <a:r>
              <a:rPr lang="en-US" sz="1500"/>
              <a:t>Birth Defects (esp. spina bifida – neural tube defects)</a:t>
            </a:r>
          </a:p>
          <a:p>
            <a:r>
              <a:rPr lang="en-US" sz="1500"/>
              <a:t>Breast Cancer</a:t>
            </a:r>
          </a:p>
          <a:p>
            <a:r>
              <a:rPr lang="en-US" sz="1500"/>
              <a:t>Depression</a:t>
            </a:r>
          </a:p>
          <a:p>
            <a:r>
              <a:rPr lang="en-US" sz="1500"/>
              <a:t>Fatigue</a:t>
            </a:r>
          </a:p>
          <a:p>
            <a:r>
              <a:rPr lang="en-US" sz="1500"/>
              <a:t>Fatty Liver</a:t>
            </a:r>
          </a:p>
          <a:p>
            <a:r>
              <a:rPr lang="en-US" sz="1500"/>
              <a:t>Gallstones</a:t>
            </a:r>
          </a:p>
          <a:p>
            <a:r>
              <a:rPr lang="en-US" sz="1500"/>
              <a:t>Liver Damage</a:t>
            </a:r>
          </a:p>
          <a:p>
            <a:r>
              <a:rPr lang="en-US" sz="1500"/>
              <a:t>Muscle Damage</a:t>
            </a:r>
          </a:p>
          <a:p>
            <a:r>
              <a:rPr lang="en-US" sz="1500"/>
              <a:t>Nutrient Deficiency inside your cells</a:t>
            </a:r>
          </a:p>
          <a:p>
            <a:r>
              <a:rPr lang="en-US" sz="1500"/>
              <a:t>SIBO</a:t>
            </a:r>
          </a:p>
        </p:txBody>
      </p:sp>
    </p:spTree>
    <p:extLst>
      <p:ext uri="{BB962C8B-B14F-4D97-AF65-F5344CB8AC3E}">
        <p14:creationId xmlns:p14="http://schemas.microsoft.com/office/powerpoint/2010/main" val="26267499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5408913-B323-422F-B521-2957A5B7F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92" y="0"/>
            <a:ext cx="7299977"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bg2">
              <a:alpha val="5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81D819A2-F305-A447-86A8-0D5C1BBE50F6}"/>
              </a:ext>
            </a:extLst>
          </p:cNvPr>
          <p:cNvSpPr>
            <a:spLocks noGrp="1"/>
          </p:cNvSpPr>
          <p:nvPr>
            <p:ph type="title"/>
          </p:nvPr>
        </p:nvSpPr>
        <p:spPr>
          <a:xfrm>
            <a:off x="838199" y="1065749"/>
            <a:ext cx="4953001" cy="4726502"/>
          </a:xfrm>
        </p:spPr>
        <p:txBody>
          <a:bodyPr>
            <a:normAutofit/>
          </a:bodyPr>
          <a:lstStyle/>
          <a:p>
            <a:r>
              <a:rPr lang="en-US" dirty="0"/>
              <a:t>Life Seasons that Demand an Increase in Phosphatidylcholine and Other Phosphatidylcholine Wonders</a:t>
            </a:r>
          </a:p>
        </p:txBody>
      </p:sp>
      <p:sp>
        <p:nvSpPr>
          <p:cNvPr id="3" name="Content Placeholder 2">
            <a:extLst>
              <a:ext uri="{FF2B5EF4-FFF2-40B4-BE49-F238E27FC236}">
                <a16:creationId xmlns:a16="http://schemas.microsoft.com/office/drawing/2014/main" id="{CFFDB4FC-34B7-784F-9730-383261934745}"/>
              </a:ext>
            </a:extLst>
          </p:cNvPr>
          <p:cNvSpPr>
            <a:spLocks noGrp="1"/>
          </p:cNvSpPr>
          <p:nvPr>
            <p:ph idx="1"/>
          </p:nvPr>
        </p:nvSpPr>
        <p:spPr>
          <a:xfrm>
            <a:off x="7538022" y="713313"/>
            <a:ext cx="3815778" cy="5431376"/>
          </a:xfrm>
        </p:spPr>
        <p:txBody>
          <a:bodyPr anchor="ctr">
            <a:normAutofit/>
          </a:bodyPr>
          <a:lstStyle/>
          <a:p>
            <a:r>
              <a:rPr lang="en-US" sz="2000"/>
              <a:t>Pregnancy (to ward off neural tube defects)</a:t>
            </a:r>
          </a:p>
          <a:p>
            <a:r>
              <a:rPr lang="en-US" sz="2000"/>
              <a:t>Breastfeeding (to promote cognition, support methylation, and make cell membranes in the growing baby)</a:t>
            </a:r>
          </a:p>
          <a:p>
            <a:r>
              <a:rPr lang="en-US" sz="2000"/>
              <a:t>Growing children</a:t>
            </a:r>
          </a:p>
          <a:p>
            <a:r>
              <a:rPr lang="en-US" sz="2000"/>
              <a:t>Phosphatydilcholine helps your bile flow smoothly out of your gall bladder to aid in digestion; keeping bacteria out of your small intestine.  </a:t>
            </a:r>
          </a:p>
          <a:p>
            <a:r>
              <a:rPr lang="en-US" sz="2000"/>
              <a:t>Phosphatydilcholine is essential in nerve function, muscle movement, and brain development</a:t>
            </a:r>
          </a:p>
          <a:p>
            <a:endParaRPr lang="en-US" sz="2000"/>
          </a:p>
        </p:txBody>
      </p:sp>
    </p:spTree>
    <p:extLst>
      <p:ext uri="{BB962C8B-B14F-4D97-AF65-F5344CB8AC3E}">
        <p14:creationId xmlns:p14="http://schemas.microsoft.com/office/powerpoint/2010/main" val="36719297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C3DEBB2-D54E-470C-86B3-631BDDF6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5820"/>
            <a:ext cx="6087194" cy="5166360"/>
          </a:xfrm>
          <a:custGeom>
            <a:avLst/>
            <a:gdLst>
              <a:gd name="connsiteX0" fmla="*/ 0 w 6087194"/>
              <a:gd name="connsiteY0" fmla="*/ 0 h 5166360"/>
              <a:gd name="connsiteX1" fmla="*/ 155740 w 6087194"/>
              <a:gd name="connsiteY1" fmla="*/ 0 h 5166360"/>
              <a:gd name="connsiteX2" fmla="*/ 5867656 w 6087194"/>
              <a:gd name="connsiteY2" fmla="*/ 0 h 5166360"/>
              <a:gd name="connsiteX3" fmla="*/ 6087194 w 6087194"/>
              <a:gd name="connsiteY3" fmla="*/ 0 h 5166360"/>
              <a:gd name="connsiteX4" fmla="*/ 3693315 w 6087194"/>
              <a:gd name="connsiteY4" fmla="*/ 5166360 h 5166360"/>
              <a:gd name="connsiteX5" fmla="*/ 3473777 w 6087194"/>
              <a:gd name="connsiteY5" fmla="*/ 5166360 h 5166360"/>
              <a:gd name="connsiteX6" fmla="*/ 155740 w 6087194"/>
              <a:gd name="connsiteY6" fmla="*/ 5166360 h 5166360"/>
              <a:gd name="connsiteX7" fmla="*/ 0 w 6087194"/>
              <a:gd name="connsiteY7" fmla="*/ 516636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7194" h="5166360">
                <a:moveTo>
                  <a:pt x="0" y="0"/>
                </a:moveTo>
                <a:lnTo>
                  <a:pt x="155740" y="0"/>
                </a:lnTo>
                <a:lnTo>
                  <a:pt x="5867656" y="0"/>
                </a:lnTo>
                <a:lnTo>
                  <a:pt x="6087194" y="0"/>
                </a:lnTo>
                <a:lnTo>
                  <a:pt x="3693315" y="5166360"/>
                </a:lnTo>
                <a:lnTo>
                  <a:pt x="3473777" y="5166360"/>
                </a:lnTo>
                <a:lnTo>
                  <a:pt x="155740" y="5166360"/>
                </a:lnTo>
                <a:lnTo>
                  <a:pt x="0" y="5166360"/>
                </a:lnTo>
                <a:close/>
              </a:path>
            </a:pathLst>
          </a:custGeom>
          <a:solidFill>
            <a:schemeClr val="accent2">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68033CC-D08D-4609-83FF-2537764F4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915" y="844868"/>
            <a:ext cx="8465085" cy="5167312"/>
          </a:xfrm>
          <a:custGeom>
            <a:avLst/>
            <a:gdLst>
              <a:gd name="connsiteX0" fmla="*/ 2612652 w 8465085"/>
              <a:gd name="connsiteY0" fmla="*/ 0 h 5167312"/>
              <a:gd name="connsiteX1" fmla="*/ 7243482 w 8465085"/>
              <a:gd name="connsiteY1" fmla="*/ 0 h 5167312"/>
              <a:gd name="connsiteX2" fmla="*/ 8465085 w 8465085"/>
              <a:gd name="connsiteY2" fmla="*/ 0 h 5167312"/>
              <a:gd name="connsiteX3" fmla="*/ 8465085 w 8465085"/>
              <a:gd name="connsiteY3" fmla="*/ 5167312 h 5167312"/>
              <a:gd name="connsiteX4" fmla="*/ 7243482 w 8465085"/>
              <a:gd name="connsiteY4" fmla="*/ 5167312 h 5167312"/>
              <a:gd name="connsiteX5" fmla="*/ 221324 w 8465085"/>
              <a:gd name="connsiteY5" fmla="*/ 5167312 h 5167312"/>
              <a:gd name="connsiteX6" fmla="*/ 2615203 w 8465085"/>
              <a:gd name="connsiteY6" fmla="*/ 952 h 5167312"/>
              <a:gd name="connsiteX7" fmla="*/ 2612652 w 8465085"/>
              <a:gd name="connsiteY7" fmla="*/ 952 h 5167312"/>
              <a:gd name="connsiteX8" fmla="*/ 0 w 8465085"/>
              <a:gd name="connsiteY8" fmla="*/ 0 h 5167312"/>
              <a:gd name="connsiteX9" fmla="*/ 2274554 w 8465085"/>
              <a:gd name="connsiteY9" fmla="*/ 0 h 5167312"/>
              <a:gd name="connsiteX10" fmla="*/ 2274554 w 8465085"/>
              <a:gd name="connsiteY10" fmla="*/ 952 h 5167312"/>
              <a:gd name="connsiteX11" fmla="*/ 0 w 8465085"/>
              <a:gd name="connsiteY11"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5085" h="5167312">
                <a:moveTo>
                  <a:pt x="2612652" y="0"/>
                </a:moveTo>
                <a:lnTo>
                  <a:pt x="7243482" y="0"/>
                </a:lnTo>
                <a:lnTo>
                  <a:pt x="8465085" y="0"/>
                </a:lnTo>
                <a:lnTo>
                  <a:pt x="8465085" y="5167312"/>
                </a:lnTo>
                <a:lnTo>
                  <a:pt x="7243482" y="5167312"/>
                </a:lnTo>
                <a:lnTo>
                  <a:pt x="221324" y="5167312"/>
                </a:lnTo>
                <a:lnTo>
                  <a:pt x="2615203" y="952"/>
                </a:lnTo>
                <a:lnTo>
                  <a:pt x="2612652" y="952"/>
                </a:lnTo>
                <a:close/>
                <a:moveTo>
                  <a:pt x="0" y="0"/>
                </a:moveTo>
                <a:lnTo>
                  <a:pt x="2274554" y="0"/>
                </a:lnTo>
                <a:lnTo>
                  <a:pt x="2274554" y="952"/>
                </a:lnTo>
                <a:lnTo>
                  <a:pt x="0" y="952"/>
                </a:lnTo>
                <a:close/>
              </a:path>
            </a:pathLst>
          </a:custGeom>
          <a:solidFill>
            <a:srgbClr val="ABAD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D731C98-ADCF-5B49-97C3-FD20CDCF37F2}"/>
              </a:ext>
            </a:extLst>
          </p:cNvPr>
          <p:cNvSpPr>
            <a:spLocks noGrp="1"/>
          </p:cNvSpPr>
          <p:nvPr>
            <p:ph type="title"/>
          </p:nvPr>
        </p:nvSpPr>
        <p:spPr>
          <a:xfrm>
            <a:off x="838199" y="1841614"/>
            <a:ext cx="3409508" cy="3173819"/>
          </a:xfrm>
        </p:spPr>
        <p:txBody>
          <a:bodyPr>
            <a:normAutofit/>
          </a:bodyPr>
          <a:lstStyle/>
          <a:p>
            <a:r>
              <a:rPr lang="en-US" sz="3700">
                <a:solidFill>
                  <a:schemeClr val="bg1"/>
                </a:solidFill>
              </a:rPr>
              <a:t>Final Thoughts on Conservation of </a:t>
            </a:r>
            <a:br>
              <a:rPr lang="en-US" sz="3700">
                <a:solidFill>
                  <a:schemeClr val="bg1"/>
                </a:solidFill>
              </a:rPr>
            </a:br>
            <a:r>
              <a:rPr lang="en-US" sz="3700">
                <a:solidFill>
                  <a:schemeClr val="bg1"/>
                </a:solidFill>
              </a:rPr>
              <a:t>your PEMT gene</a:t>
            </a:r>
          </a:p>
        </p:txBody>
      </p:sp>
      <p:sp>
        <p:nvSpPr>
          <p:cNvPr id="3" name="Content Placeholder 2">
            <a:extLst>
              <a:ext uri="{FF2B5EF4-FFF2-40B4-BE49-F238E27FC236}">
                <a16:creationId xmlns:a16="http://schemas.microsoft.com/office/drawing/2014/main" id="{427103BA-3A00-6C4D-9CAD-DB5A6A87A7DB}"/>
              </a:ext>
            </a:extLst>
          </p:cNvPr>
          <p:cNvSpPr>
            <a:spLocks noGrp="1"/>
          </p:cNvSpPr>
          <p:nvPr>
            <p:ph idx="1"/>
          </p:nvPr>
        </p:nvSpPr>
        <p:spPr>
          <a:xfrm>
            <a:off x="6096000" y="1137208"/>
            <a:ext cx="5257800" cy="4582632"/>
          </a:xfrm>
        </p:spPr>
        <p:txBody>
          <a:bodyPr anchor="ctr">
            <a:normAutofit fontScale="92500" lnSpcReduction="10000"/>
          </a:bodyPr>
          <a:lstStyle/>
          <a:p>
            <a:r>
              <a:rPr lang="en-US" sz="1600" dirty="0"/>
              <a:t>Stress management because stress burns through choline like rapid fire.</a:t>
            </a:r>
          </a:p>
          <a:p>
            <a:r>
              <a:rPr lang="en-US" sz="1600" dirty="0"/>
              <a:t>Chew thoroughly, eat while calm, don’t drink more than 8oz of liquid during a meal, avoid antacids, don’t drive and eat.</a:t>
            </a:r>
          </a:p>
          <a:p>
            <a:r>
              <a:rPr lang="en-US" sz="1600" dirty="0"/>
              <a:t>Eat leafy greens</a:t>
            </a:r>
          </a:p>
          <a:p>
            <a:r>
              <a:rPr lang="en-US" sz="1600" dirty="0"/>
              <a:t>Reduce refined carbs</a:t>
            </a:r>
          </a:p>
          <a:p>
            <a:r>
              <a:rPr lang="en-US" sz="1600" dirty="0"/>
              <a:t>Wash hands with natural soaps, not </a:t>
            </a:r>
            <a:r>
              <a:rPr lang="en-US" sz="1600" dirty="0" err="1"/>
              <a:t>antibacterials</a:t>
            </a:r>
            <a:endParaRPr lang="en-US" sz="1600" dirty="0"/>
          </a:p>
          <a:p>
            <a:r>
              <a:rPr lang="en-US" sz="1600" dirty="0"/>
              <a:t>Cook with high smoke point oils (avocado oil, sunflower oil, or ghee) to reduce fatty acid oxidation.  And turn on your exhaust fan while cooking.  </a:t>
            </a:r>
          </a:p>
          <a:p>
            <a:pPr lvl="1"/>
            <a:r>
              <a:rPr lang="en-US" sz="1600" dirty="0"/>
              <a:t>Olive oil and coconut oils are low smoke point and should not be used in cooking but rather as salad dressing options etc.</a:t>
            </a:r>
          </a:p>
          <a:p>
            <a:r>
              <a:rPr lang="en-US" sz="1600" dirty="0"/>
              <a:t>Love your liver (85% methylation reactions occur in your liver) by limiting your alcohol intake, cut out preservatives and any unnecessary medications.</a:t>
            </a:r>
          </a:p>
          <a:p>
            <a:r>
              <a:rPr lang="en-US" sz="1600" dirty="0"/>
              <a:t>Consider visceral manipulation (manual draining) of your gall bladder if it is sluggish.</a:t>
            </a:r>
          </a:p>
        </p:txBody>
      </p:sp>
    </p:spTree>
    <p:extLst>
      <p:ext uri="{BB962C8B-B14F-4D97-AF65-F5344CB8AC3E}">
        <p14:creationId xmlns:p14="http://schemas.microsoft.com/office/powerpoint/2010/main" val="1224742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4D0C-5002-5948-9C53-F9CB295E75C5}"/>
              </a:ext>
            </a:extLst>
          </p:cNvPr>
          <p:cNvSpPr>
            <a:spLocks noGrp="1"/>
          </p:cNvSpPr>
          <p:nvPr>
            <p:ph type="title"/>
          </p:nvPr>
        </p:nvSpPr>
        <p:spPr>
          <a:xfrm>
            <a:off x="838200" y="171487"/>
            <a:ext cx="10515600" cy="1325563"/>
          </a:xfrm>
        </p:spPr>
        <p:txBody>
          <a:bodyPr/>
          <a:lstStyle/>
          <a:p>
            <a:r>
              <a:rPr lang="en-US" dirty="0"/>
              <a:t>…and the cherry on top…herbal remedies</a:t>
            </a:r>
          </a:p>
        </p:txBody>
      </p:sp>
      <p:sp>
        <p:nvSpPr>
          <p:cNvPr id="3" name="TextBox 2">
            <a:extLst>
              <a:ext uri="{FF2B5EF4-FFF2-40B4-BE49-F238E27FC236}">
                <a16:creationId xmlns:a16="http://schemas.microsoft.com/office/drawing/2014/main" id="{3B595E98-D1BF-6D4B-990F-BDD26C72E181}"/>
              </a:ext>
            </a:extLst>
          </p:cNvPr>
          <p:cNvSpPr txBox="1"/>
          <p:nvPr/>
        </p:nvSpPr>
        <p:spPr>
          <a:xfrm>
            <a:off x="507403" y="1206595"/>
            <a:ext cx="9260541" cy="5194206"/>
          </a:xfrm>
          <a:prstGeom prst="rect">
            <a:avLst/>
          </a:prstGeom>
          <a:noFill/>
        </p:spPr>
        <p:txBody>
          <a:bodyPr wrap="square" numCol="2" rtlCol="0">
            <a:spAutoFit/>
          </a:bodyPr>
          <a:lstStyle/>
          <a:p>
            <a:r>
              <a:rPr lang="en-US" dirty="0"/>
              <a:t>Immunity (A): Echinacea - garlic</a:t>
            </a:r>
          </a:p>
          <a:p>
            <a:r>
              <a:rPr lang="en-US" dirty="0"/>
              <a:t>Allergies: Chamomile, ginger</a:t>
            </a:r>
          </a:p>
          <a:p>
            <a:r>
              <a:rPr lang="en-US" dirty="0"/>
              <a:t>Arthritis: Alfalfa, Cherry, Slippery Elm, Yarrow</a:t>
            </a:r>
          </a:p>
          <a:p>
            <a:r>
              <a:rPr lang="en-US" dirty="0"/>
              <a:t>Bronchitis: Butcher’s Broom, Cherry</a:t>
            </a:r>
          </a:p>
          <a:p>
            <a:r>
              <a:rPr lang="en-US" dirty="0"/>
              <a:t>Cholesterol: Alfalfa, Dandelion, Skullcap</a:t>
            </a:r>
          </a:p>
          <a:p>
            <a:r>
              <a:rPr lang="en-US" dirty="0"/>
              <a:t>Chronic Fatigue: Licorice</a:t>
            </a:r>
          </a:p>
          <a:p>
            <a:r>
              <a:rPr lang="en-US" dirty="0"/>
              <a:t>Poor Circulation: Ginkgo</a:t>
            </a:r>
          </a:p>
          <a:p>
            <a:r>
              <a:rPr lang="en-US" dirty="0"/>
              <a:t>Cold Hands and Feet: Ginger, Gingko</a:t>
            </a:r>
          </a:p>
          <a:p>
            <a:r>
              <a:rPr lang="en-US" dirty="0"/>
              <a:t>Common Cold: Catnip, Cayenne, Cherry</a:t>
            </a:r>
          </a:p>
          <a:p>
            <a:r>
              <a:rPr lang="en-US" dirty="0"/>
              <a:t>Constipation: Cascara Sagrada, Psyllium</a:t>
            </a:r>
          </a:p>
          <a:p>
            <a:r>
              <a:rPr lang="en-US" dirty="0"/>
              <a:t>Coronary Heart Disease: Ginsengs, Hawthorn</a:t>
            </a:r>
          </a:p>
          <a:p>
            <a:r>
              <a:rPr lang="en-US" dirty="0"/>
              <a:t>Coughing: Cherry, Ginsengs</a:t>
            </a:r>
          </a:p>
          <a:p>
            <a:r>
              <a:rPr lang="en-US" dirty="0"/>
              <a:t>Depression: St John’s Wort</a:t>
            </a:r>
          </a:p>
          <a:p>
            <a:r>
              <a:rPr lang="en-US" dirty="0"/>
              <a:t>Diabetes: Ginsengs, Goldenseal</a:t>
            </a:r>
          </a:p>
          <a:p>
            <a:r>
              <a:rPr lang="en-US" dirty="0"/>
              <a:t>Diarrhea: Black Walnut</a:t>
            </a:r>
          </a:p>
          <a:p>
            <a:r>
              <a:rPr lang="en-US" dirty="0"/>
              <a:t>Dizziness: Ginsengs</a:t>
            </a:r>
          </a:p>
          <a:p>
            <a:r>
              <a:rPr lang="en-US" dirty="0"/>
              <a:t>Eczema: Goldenseal</a:t>
            </a:r>
          </a:p>
          <a:p>
            <a:r>
              <a:rPr lang="en-US" dirty="0"/>
              <a:t>Fear: Ginsengs</a:t>
            </a:r>
          </a:p>
          <a:p>
            <a:r>
              <a:rPr lang="en-US" dirty="0"/>
              <a:t>Headache: Ginger, Ginsengs, Feverfew</a:t>
            </a:r>
          </a:p>
          <a:p>
            <a:r>
              <a:rPr lang="en-US" dirty="0"/>
              <a:t>Heartburn: Ginsengs</a:t>
            </a:r>
          </a:p>
          <a:p>
            <a:r>
              <a:rPr lang="en-US" dirty="0"/>
              <a:t>Hip and Joint Problems: Slippery Elm</a:t>
            </a:r>
          </a:p>
          <a:p>
            <a:r>
              <a:rPr lang="en-US" dirty="0"/>
              <a:t>High Blood Pressure: Garlic, Ginsengs</a:t>
            </a:r>
          </a:p>
          <a:p>
            <a:r>
              <a:rPr lang="en-US" dirty="0"/>
              <a:t>Inflammation: Chamomile, Ginger, Yarrow</a:t>
            </a:r>
          </a:p>
          <a:p>
            <a:r>
              <a:rPr lang="en-US" dirty="0"/>
              <a:t>Influenza: Catnip, Cherry</a:t>
            </a:r>
          </a:p>
          <a:p>
            <a:r>
              <a:rPr lang="en-US" dirty="0"/>
              <a:t>Liver Problems: Dandelion, Milk Thistle</a:t>
            </a:r>
          </a:p>
          <a:p>
            <a:r>
              <a:rPr lang="en-US" dirty="0"/>
              <a:t>Nausea: Ginger, Ginsengs</a:t>
            </a:r>
          </a:p>
          <a:p>
            <a:r>
              <a:rPr lang="en-US" dirty="0"/>
              <a:t>Nervousness: Alfalfa, Catnip, Dandelion, Ginsengs, Valerian</a:t>
            </a:r>
          </a:p>
          <a:p>
            <a:r>
              <a:rPr lang="en-US" dirty="0"/>
              <a:t>Sore Throat: Bayberry</a:t>
            </a:r>
          </a:p>
          <a:p>
            <a:r>
              <a:rPr lang="en-US" dirty="0"/>
              <a:t>Stress: Kava Kava, Licorice, Skullcap, Valerian</a:t>
            </a:r>
          </a:p>
          <a:p>
            <a:endParaRPr lang="en-US" dirty="0"/>
          </a:p>
          <a:p>
            <a:r>
              <a:rPr lang="en-US" sz="2400" i="1" dirty="0">
                <a:solidFill>
                  <a:schemeClr val="accent4"/>
                </a:solidFill>
              </a:rPr>
              <a:t>Anti-viral Concoction: 3-5 garlic cloves, 1 Tbsp raw unfiltered honey, 1/8 tsp cayenne pepper</a:t>
            </a:r>
          </a:p>
          <a:p>
            <a:endParaRPr lang="en-US" dirty="0"/>
          </a:p>
        </p:txBody>
      </p:sp>
    </p:spTree>
    <p:extLst>
      <p:ext uri="{BB962C8B-B14F-4D97-AF65-F5344CB8AC3E}">
        <p14:creationId xmlns:p14="http://schemas.microsoft.com/office/powerpoint/2010/main" val="6056847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D3511269-5926-7B47-83E0-5B706AD6892E}"/>
              </a:ext>
            </a:extLst>
          </p:cNvPr>
          <p:cNvPicPr>
            <a:picLocks noChangeAspect="1"/>
          </p:cNvPicPr>
          <p:nvPr/>
        </p:nvPicPr>
        <p:blipFill>
          <a:blip r:embed="rId2"/>
          <a:stretch>
            <a:fillRect/>
          </a:stretch>
        </p:blipFill>
        <p:spPr>
          <a:xfrm>
            <a:off x="2249715" y="206902"/>
            <a:ext cx="7910286" cy="6651098"/>
          </a:xfrm>
          <a:prstGeom prst="rect">
            <a:avLst/>
          </a:prstGeom>
        </p:spPr>
      </p:pic>
    </p:spTree>
    <p:extLst>
      <p:ext uri="{BB962C8B-B14F-4D97-AF65-F5344CB8AC3E}">
        <p14:creationId xmlns:p14="http://schemas.microsoft.com/office/powerpoint/2010/main" val="3931847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4E24217-12ED-FA4B-8E09-2BF0FCC14482}"/>
              </a:ext>
            </a:extLst>
          </p:cNvPr>
          <p:cNvSpPr>
            <a:spLocks noGrp="1"/>
          </p:cNvSpPr>
          <p:nvPr>
            <p:ph type="title"/>
          </p:nvPr>
        </p:nvSpPr>
        <p:spPr>
          <a:xfrm>
            <a:off x="630936" y="640080"/>
            <a:ext cx="4818888" cy="1481328"/>
          </a:xfrm>
        </p:spPr>
        <p:txBody>
          <a:bodyPr anchor="b">
            <a:normAutofit/>
          </a:bodyPr>
          <a:lstStyle/>
          <a:p>
            <a:r>
              <a:rPr lang="en-US" sz="5000"/>
              <a:t>Blood Characteristics</a:t>
            </a:r>
          </a:p>
        </p:txBody>
      </p:sp>
      <p:sp>
        <p:nvSpPr>
          <p:cNvPr id="3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B5CB34D-0734-BD43-9BB8-850067DC20FA}"/>
              </a:ext>
            </a:extLst>
          </p:cNvPr>
          <p:cNvSpPr>
            <a:spLocks noGrp="1"/>
          </p:cNvSpPr>
          <p:nvPr>
            <p:ph idx="1"/>
          </p:nvPr>
        </p:nvSpPr>
        <p:spPr>
          <a:xfrm>
            <a:off x="630936" y="2660904"/>
            <a:ext cx="5769864" cy="3547872"/>
          </a:xfrm>
        </p:spPr>
        <p:txBody>
          <a:bodyPr anchor="t">
            <a:normAutofit fontScale="92500" lnSpcReduction="10000"/>
          </a:bodyPr>
          <a:lstStyle/>
          <a:p>
            <a:r>
              <a:rPr lang="en-US" sz="1800" dirty="0"/>
              <a:t>RBC (glycoprotein) – binds O2, no nucleus, no organelles, no nuclear DNA</a:t>
            </a:r>
          </a:p>
          <a:p>
            <a:r>
              <a:rPr lang="en-US" sz="1800" dirty="0"/>
              <a:t>WBC -- +organelles, +nucleus, +nuclear DNA = responsible for our immune system</a:t>
            </a:r>
          </a:p>
          <a:p>
            <a:r>
              <a:rPr lang="en-US" sz="1800" dirty="0"/>
              <a:t>Platelets – no nucleus, responsible for blood clotting, results from fragments of large cells that are derived from stem cells in bone marrow, +mitochondrial DNA, secretes Serotonin which enhances vasoconstriction</a:t>
            </a:r>
          </a:p>
          <a:p>
            <a:r>
              <a:rPr lang="en-US" sz="1800" dirty="0"/>
              <a:t>Plasma</a:t>
            </a:r>
          </a:p>
          <a:p>
            <a:r>
              <a:rPr lang="en-US" sz="1800" dirty="0"/>
              <a:t>Cellular Respiration – O2 and glucose (energy) for nutrients in and CO2 out; manages pH regulation and thermoregulation</a:t>
            </a:r>
          </a:p>
          <a:p>
            <a:r>
              <a:rPr lang="en-US" sz="1800" dirty="0"/>
              <a:t>Essential for normal metabolic and immune system function</a:t>
            </a:r>
          </a:p>
        </p:txBody>
      </p:sp>
      <p:pic>
        <p:nvPicPr>
          <p:cNvPr id="22" name="Content Placeholder 3" descr="Table&#10;&#10;Description automatically generated">
            <a:extLst>
              <a:ext uri="{FF2B5EF4-FFF2-40B4-BE49-F238E27FC236}">
                <a16:creationId xmlns:a16="http://schemas.microsoft.com/office/drawing/2014/main" id="{9648E7BD-1726-3F46-8E3A-A5A3B0C7BFE2}"/>
              </a:ext>
            </a:extLst>
          </p:cNvPr>
          <p:cNvPicPr>
            <a:picLocks noChangeAspect="1"/>
          </p:cNvPicPr>
          <p:nvPr/>
        </p:nvPicPr>
        <p:blipFill>
          <a:blip r:embed="rId2"/>
          <a:stretch>
            <a:fillRect/>
          </a:stretch>
        </p:blipFill>
        <p:spPr>
          <a:xfrm>
            <a:off x="6806565" y="640080"/>
            <a:ext cx="4043934" cy="5577840"/>
          </a:xfrm>
          <a:prstGeom prst="rect">
            <a:avLst/>
          </a:prstGeom>
        </p:spPr>
      </p:pic>
    </p:spTree>
    <p:extLst>
      <p:ext uri="{BB962C8B-B14F-4D97-AF65-F5344CB8AC3E}">
        <p14:creationId xmlns:p14="http://schemas.microsoft.com/office/powerpoint/2010/main" val="41671562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A7FD00-2D5E-3449-AF6D-F887A76A6C9F}"/>
              </a:ext>
            </a:extLst>
          </p:cNvPr>
          <p:cNvSpPr>
            <a:spLocks noGrp="1"/>
          </p:cNvSpPr>
          <p:nvPr>
            <p:ph type="title"/>
          </p:nvPr>
        </p:nvSpPr>
        <p:spPr>
          <a:xfrm>
            <a:off x="1028700" y="1967266"/>
            <a:ext cx="2628900" cy="2547257"/>
          </a:xfrm>
          <a:noFill/>
        </p:spPr>
        <p:txBody>
          <a:bodyPr anchor="ctr">
            <a:normAutofit/>
          </a:bodyPr>
          <a:lstStyle/>
          <a:p>
            <a:pPr algn="ctr"/>
            <a:r>
              <a:rPr lang="en-US" sz="3600">
                <a:solidFill>
                  <a:srgbClr val="FFFFFF"/>
                </a:solidFill>
              </a:rPr>
              <a:t>Lab Time: Let’s see how this works!</a:t>
            </a:r>
          </a:p>
        </p:txBody>
      </p:sp>
      <p:pic>
        <p:nvPicPr>
          <p:cNvPr id="3" name="Picture 2" descr="A picture containing container, glass, empty&#10;&#10;Description automatically generated">
            <a:extLst>
              <a:ext uri="{FF2B5EF4-FFF2-40B4-BE49-F238E27FC236}">
                <a16:creationId xmlns:a16="http://schemas.microsoft.com/office/drawing/2014/main" id="{845C6D0D-F8F9-E84B-A760-962FF89882BB}"/>
              </a:ext>
            </a:extLst>
          </p:cNvPr>
          <p:cNvPicPr>
            <a:picLocks noChangeAspect="1"/>
          </p:cNvPicPr>
          <p:nvPr/>
        </p:nvPicPr>
        <p:blipFill rotWithShape="1">
          <a:blip r:embed="rId2"/>
          <a:srcRect r="2809" b="-2"/>
          <a:stretch/>
        </p:blipFill>
        <p:spPr>
          <a:xfrm>
            <a:off x="4777316" y="1106460"/>
            <a:ext cx="6780700" cy="4642751"/>
          </a:xfrm>
          <a:prstGeom prst="rect">
            <a:avLst/>
          </a:prstGeom>
        </p:spPr>
      </p:pic>
    </p:spTree>
    <p:extLst>
      <p:ext uri="{BB962C8B-B14F-4D97-AF65-F5344CB8AC3E}">
        <p14:creationId xmlns:p14="http://schemas.microsoft.com/office/powerpoint/2010/main" val="2039631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A4E9E2-08EF-D346-89EE-5C9D417F38AC}"/>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Thoughts? </a:t>
            </a:r>
            <a:br>
              <a:rPr lang="en-US" sz="6000">
                <a:solidFill>
                  <a:schemeClr val="bg1"/>
                </a:solidFill>
              </a:rPr>
            </a:br>
            <a:r>
              <a:rPr lang="en-US" sz="6000">
                <a:solidFill>
                  <a:schemeClr val="bg1"/>
                </a:solidFill>
              </a:rPr>
              <a:t>Individual Nutritional Counseling Packages</a:t>
            </a:r>
          </a:p>
        </p:txBody>
      </p:sp>
      <p:graphicFrame>
        <p:nvGraphicFramePr>
          <p:cNvPr id="5" name="Content Placeholder 2">
            <a:extLst>
              <a:ext uri="{FF2B5EF4-FFF2-40B4-BE49-F238E27FC236}">
                <a16:creationId xmlns:a16="http://schemas.microsoft.com/office/drawing/2014/main" id="{84907A46-65E1-40E2-81AF-2BE378379FDF}"/>
              </a:ext>
            </a:extLst>
          </p:cNvPr>
          <p:cNvGraphicFramePr>
            <a:graphicFrameLocks noGrp="1"/>
          </p:cNvGraphicFramePr>
          <p:nvPr>
            <p:ph idx="1"/>
            <p:extLst>
              <p:ext uri="{D42A27DB-BD31-4B8C-83A1-F6EECF244321}">
                <p14:modId xmlns:p14="http://schemas.microsoft.com/office/powerpoint/2010/main" val="87353038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91754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FBED-35A6-594C-9949-DADD9C2F4620}"/>
              </a:ext>
            </a:extLst>
          </p:cNvPr>
          <p:cNvSpPr>
            <a:spLocks noGrp="1"/>
          </p:cNvSpPr>
          <p:nvPr>
            <p:ph type="title"/>
          </p:nvPr>
        </p:nvSpPr>
        <p:spPr/>
        <p:txBody>
          <a:bodyPr/>
          <a:lstStyle/>
          <a:p>
            <a:pPr algn="ctr"/>
            <a:r>
              <a:rPr lang="en-US" dirty="0"/>
              <a:t>My Family Dirty Gene Success Story</a:t>
            </a:r>
          </a:p>
        </p:txBody>
      </p:sp>
      <p:pic>
        <p:nvPicPr>
          <p:cNvPr id="6" name="Picture 5">
            <a:extLst>
              <a:ext uri="{FF2B5EF4-FFF2-40B4-BE49-F238E27FC236}">
                <a16:creationId xmlns:a16="http://schemas.microsoft.com/office/drawing/2014/main" id="{244133E0-54F6-5949-BCF1-D5DC9A4FB6DA}"/>
              </a:ext>
            </a:extLst>
          </p:cNvPr>
          <p:cNvPicPr>
            <a:picLocks noChangeAspect="1"/>
          </p:cNvPicPr>
          <p:nvPr/>
        </p:nvPicPr>
        <p:blipFill>
          <a:blip r:embed="rId2"/>
          <a:stretch>
            <a:fillRect/>
          </a:stretch>
        </p:blipFill>
        <p:spPr>
          <a:xfrm>
            <a:off x="4483100" y="1517926"/>
            <a:ext cx="3225800" cy="4597400"/>
          </a:xfrm>
          <a:prstGeom prst="rect">
            <a:avLst/>
          </a:prstGeom>
        </p:spPr>
      </p:pic>
    </p:spTree>
    <p:extLst>
      <p:ext uri="{BB962C8B-B14F-4D97-AF65-F5344CB8AC3E}">
        <p14:creationId xmlns:p14="http://schemas.microsoft.com/office/powerpoint/2010/main" val="12362110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23E2BB-92B9-474C-9D7D-14741A53D46E}"/>
              </a:ext>
            </a:extLst>
          </p:cNvPr>
          <p:cNvSpPr>
            <a:spLocks noGrp="1"/>
          </p:cNvSpPr>
          <p:nvPr>
            <p:ph type="title"/>
          </p:nvPr>
        </p:nvSpPr>
        <p:spPr>
          <a:xfrm>
            <a:off x="1286932" y="1204109"/>
            <a:ext cx="10023398" cy="857894"/>
          </a:xfrm>
        </p:spPr>
        <p:txBody>
          <a:bodyPr vert="horz" lIns="91440" tIns="45720" rIns="91440" bIns="45720" rtlCol="0" anchor="ctr">
            <a:normAutofit/>
          </a:bodyPr>
          <a:lstStyle/>
          <a:p>
            <a:r>
              <a:rPr lang="en-US" sz="4000" kern="1200">
                <a:solidFill>
                  <a:srgbClr val="FFFFFF"/>
                </a:solidFill>
                <a:latin typeface="+mj-lt"/>
                <a:ea typeface="+mj-ea"/>
                <a:cs typeface="+mj-cs"/>
              </a:rPr>
              <a:t>…and what has this done for my clients</a:t>
            </a:r>
          </a:p>
        </p:txBody>
      </p:sp>
      <p:sp>
        <p:nvSpPr>
          <p:cNvPr id="3" name="TextBox 2">
            <a:extLst>
              <a:ext uri="{FF2B5EF4-FFF2-40B4-BE49-F238E27FC236}">
                <a16:creationId xmlns:a16="http://schemas.microsoft.com/office/drawing/2014/main" id="{5B80A820-151F-0941-A300-30C9306E4A8C}"/>
              </a:ext>
            </a:extLst>
          </p:cNvPr>
          <p:cNvSpPr txBox="1"/>
          <p:nvPr/>
        </p:nvSpPr>
        <p:spPr>
          <a:xfrm>
            <a:off x="1286931" y="2962451"/>
            <a:ext cx="3328612" cy="3264178"/>
          </a:xfrm>
          <a:prstGeom prst="rect">
            <a:avLst/>
          </a:prstGeom>
        </p:spPr>
        <p:txBody>
          <a:bodyPr vert="horz" lIns="91440" tIns="45720" rIns="91440" bIns="45720" rtlCol="0">
            <a:normAutofit fontScale="92500" lnSpcReduction="10000"/>
          </a:bodyPr>
          <a:lstStyle/>
          <a:p>
            <a:pPr marL="285750" indent="-228600">
              <a:lnSpc>
                <a:spcPct val="90000"/>
              </a:lnSpc>
              <a:spcAft>
                <a:spcPts val="600"/>
              </a:spcAft>
              <a:buFont typeface="Arial" panose="020B0604020202020204" pitchFamily="34" charset="0"/>
              <a:buChar char="•"/>
            </a:pPr>
            <a:r>
              <a:rPr lang="en-US" sz="2000" dirty="0"/>
              <a:t>Better sleep</a:t>
            </a:r>
          </a:p>
          <a:p>
            <a:pPr marL="285750" indent="-228600">
              <a:lnSpc>
                <a:spcPct val="90000"/>
              </a:lnSpc>
              <a:spcAft>
                <a:spcPts val="600"/>
              </a:spcAft>
              <a:buFont typeface="Arial" panose="020B0604020202020204" pitchFamily="34" charset="0"/>
              <a:buChar char="•"/>
            </a:pPr>
            <a:r>
              <a:rPr lang="en-US" sz="2000" dirty="0"/>
              <a:t>Better concentration </a:t>
            </a:r>
          </a:p>
          <a:p>
            <a:pPr marL="285750" indent="-228600">
              <a:lnSpc>
                <a:spcPct val="90000"/>
              </a:lnSpc>
              <a:spcAft>
                <a:spcPts val="600"/>
              </a:spcAft>
              <a:buFont typeface="Arial" panose="020B0604020202020204" pitchFamily="34" charset="0"/>
              <a:buChar char="•"/>
            </a:pPr>
            <a:r>
              <a:rPr lang="en-US" sz="2000" dirty="0"/>
              <a:t>Improved energy</a:t>
            </a:r>
          </a:p>
          <a:p>
            <a:pPr marL="285750" indent="-228600">
              <a:lnSpc>
                <a:spcPct val="90000"/>
              </a:lnSpc>
              <a:spcAft>
                <a:spcPts val="600"/>
              </a:spcAft>
              <a:buFont typeface="Arial" panose="020B0604020202020204" pitchFamily="34" charset="0"/>
              <a:buChar char="•"/>
            </a:pPr>
            <a:r>
              <a:rPr lang="en-US" sz="2000" dirty="0"/>
              <a:t>Cut food cravings</a:t>
            </a:r>
          </a:p>
          <a:p>
            <a:pPr marL="285750" indent="-228600">
              <a:lnSpc>
                <a:spcPct val="90000"/>
              </a:lnSpc>
              <a:spcAft>
                <a:spcPts val="600"/>
              </a:spcAft>
              <a:buFont typeface="Arial" panose="020B0604020202020204" pitchFamily="34" charset="0"/>
              <a:buChar char="•"/>
            </a:pPr>
            <a:r>
              <a:rPr lang="en-US" sz="2000" dirty="0"/>
              <a:t>Controlled excessive sweating</a:t>
            </a:r>
          </a:p>
          <a:p>
            <a:pPr marL="285750" indent="-228600">
              <a:lnSpc>
                <a:spcPct val="90000"/>
              </a:lnSpc>
              <a:spcAft>
                <a:spcPts val="600"/>
              </a:spcAft>
              <a:buFont typeface="Arial" panose="020B0604020202020204" pitchFamily="34" charset="0"/>
              <a:buChar char="•"/>
            </a:pPr>
            <a:r>
              <a:rPr lang="en-US" sz="2000" dirty="0"/>
              <a:t>Regulate digestion</a:t>
            </a:r>
          </a:p>
          <a:p>
            <a:pPr marL="285750" indent="-228600">
              <a:lnSpc>
                <a:spcPct val="90000"/>
              </a:lnSpc>
              <a:spcAft>
                <a:spcPts val="600"/>
              </a:spcAft>
              <a:buFont typeface="Arial" panose="020B0604020202020204" pitchFamily="34" charset="0"/>
              <a:buChar char="•"/>
            </a:pPr>
            <a:r>
              <a:rPr lang="en-US" sz="2000" dirty="0"/>
              <a:t>Take away gut pain</a:t>
            </a:r>
          </a:p>
          <a:p>
            <a:pPr marL="285750" indent="-228600">
              <a:lnSpc>
                <a:spcPct val="90000"/>
              </a:lnSpc>
              <a:spcAft>
                <a:spcPts val="600"/>
              </a:spcAft>
              <a:buFont typeface="Arial" panose="020B0604020202020204" pitchFamily="34" charset="0"/>
              <a:buChar char="•"/>
            </a:pPr>
            <a:r>
              <a:rPr lang="en-US" sz="2000" dirty="0"/>
              <a:t>Lose weight</a:t>
            </a:r>
          </a:p>
          <a:p>
            <a:pPr marL="285750" indent="-228600">
              <a:lnSpc>
                <a:spcPct val="90000"/>
              </a:lnSpc>
              <a:spcAft>
                <a:spcPts val="600"/>
              </a:spcAft>
              <a:buFont typeface="Arial" panose="020B0604020202020204" pitchFamily="34" charset="0"/>
              <a:buChar char="•"/>
            </a:pPr>
            <a:r>
              <a:rPr lang="en-US" sz="2000" dirty="0"/>
              <a:t>Mitigate anger outbursts</a:t>
            </a:r>
          </a:p>
        </p:txBody>
      </p:sp>
      <p:pic>
        <p:nvPicPr>
          <p:cNvPr id="5" name="Picture 4" descr="A person with the hand on the face&#10;&#10;Description automatically generated with medium confidence">
            <a:extLst>
              <a:ext uri="{FF2B5EF4-FFF2-40B4-BE49-F238E27FC236}">
                <a16:creationId xmlns:a16="http://schemas.microsoft.com/office/drawing/2014/main" id="{D51A330E-679F-2249-81B0-3F60A1B9C000}"/>
              </a:ext>
            </a:extLst>
          </p:cNvPr>
          <p:cNvPicPr>
            <a:picLocks noChangeAspect="1"/>
          </p:cNvPicPr>
          <p:nvPr/>
        </p:nvPicPr>
        <p:blipFill>
          <a:blip r:embed="rId2"/>
          <a:stretch>
            <a:fillRect/>
          </a:stretch>
        </p:blipFill>
        <p:spPr>
          <a:xfrm>
            <a:off x="5187940" y="2962451"/>
            <a:ext cx="6528356" cy="3264178"/>
          </a:xfrm>
          <a:prstGeom prst="rect">
            <a:avLst/>
          </a:prstGeom>
        </p:spPr>
      </p:pic>
    </p:spTree>
    <p:extLst>
      <p:ext uri="{BB962C8B-B14F-4D97-AF65-F5344CB8AC3E}">
        <p14:creationId xmlns:p14="http://schemas.microsoft.com/office/powerpoint/2010/main" val="29322365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C8974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food, pastry, dessert, several&#10;&#10;Description automatically generated">
            <a:extLst>
              <a:ext uri="{FF2B5EF4-FFF2-40B4-BE49-F238E27FC236}">
                <a16:creationId xmlns:a16="http://schemas.microsoft.com/office/drawing/2014/main" id="{68788C81-FD7E-7843-9C62-EB61F64FEF56}"/>
              </a:ext>
            </a:extLst>
          </p:cNvPr>
          <p:cNvPicPr>
            <a:picLocks noChangeAspect="1"/>
          </p:cNvPicPr>
          <p:nvPr/>
        </p:nvPicPr>
        <p:blipFill>
          <a:blip r:embed="rId2"/>
          <a:stretch>
            <a:fillRect/>
          </a:stretch>
        </p:blipFill>
        <p:spPr>
          <a:xfrm>
            <a:off x="4061860" y="1445011"/>
            <a:ext cx="7009396" cy="3961832"/>
          </a:xfrm>
          <a:prstGeom prst="rect">
            <a:avLst/>
          </a:prstGeom>
        </p:spPr>
      </p:pic>
      <p:sp>
        <p:nvSpPr>
          <p:cNvPr id="7" name="TextBox 6">
            <a:extLst>
              <a:ext uri="{FF2B5EF4-FFF2-40B4-BE49-F238E27FC236}">
                <a16:creationId xmlns:a16="http://schemas.microsoft.com/office/drawing/2014/main" id="{5223D8CF-05F7-794A-8265-3D3574B7BF83}"/>
              </a:ext>
            </a:extLst>
          </p:cNvPr>
          <p:cNvSpPr txBox="1"/>
          <p:nvPr/>
        </p:nvSpPr>
        <p:spPr>
          <a:xfrm>
            <a:off x="811194" y="2687263"/>
            <a:ext cx="2603351" cy="2585323"/>
          </a:xfrm>
          <a:prstGeom prst="rect">
            <a:avLst/>
          </a:prstGeom>
          <a:noFill/>
        </p:spPr>
        <p:txBody>
          <a:bodyPr wrap="square" rtlCol="0">
            <a:spAutoFit/>
          </a:bodyPr>
          <a:lstStyle/>
          <a:p>
            <a:r>
              <a:rPr lang="en-US" dirty="0"/>
              <a:t>Recap:</a:t>
            </a:r>
          </a:p>
          <a:p>
            <a:pPr marL="342900" indent="-342900">
              <a:buAutoNum type="arabicPeriod"/>
            </a:pPr>
            <a:r>
              <a:rPr lang="en-US" dirty="0"/>
              <a:t>Genes/DNA = container</a:t>
            </a:r>
          </a:p>
          <a:p>
            <a:pPr marL="342900" indent="-342900">
              <a:buAutoNum type="arabicPeriod"/>
            </a:pPr>
            <a:r>
              <a:rPr lang="en-US" dirty="0"/>
              <a:t>Blood = ice cream</a:t>
            </a:r>
          </a:p>
          <a:p>
            <a:pPr marL="342900" indent="-342900">
              <a:buAutoNum type="arabicPeriod"/>
            </a:pPr>
            <a:r>
              <a:rPr lang="en-US" dirty="0"/>
              <a:t>Herbal Remedy Spot Cleaners = toppings</a:t>
            </a:r>
          </a:p>
          <a:p>
            <a:pPr marL="342900" indent="-342900">
              <a:buAutoNum type="arabicPeriod"/>
            </a:pPr>
            <a:endParaRPr lang="en-US" dirty="0"/>
          </a:p>
          <a:p>
            <a:r>
              <a:rPr lang="en-US" dirty="0"/>
              <a:t>What is your ONE insight from this material?</a:t>
            </a:r>
          </a:p>
        </p:txBody>
      </p:sp>
    </p:spTree>
    <p:extLst>
      <p:ext uri="{BB962C8B-B14F-4D97-AF65-F5344CB8AC3E}">
        <p14:creationId xmlns:p14="http://schemas.microsoft.com/office/powerpoint/2010/main" val="12166316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7976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B8D553-FFCE-BC43-A02E-4583453A76B5}"/>
              </a:ext>
            </a:extLst>
          </p:cNvPr>
          <p:cNvSpPr>
            <a:spLocks noGrp="1"/>
          </p:cNvSpPr>
          <p:nvPr>
            <p:ph type="title"/>
          </p:nvPr>
        </p:nvSpPr>
        <p:spPr>
          <a:xfrm>
            <a:off x="524256" y="4767072"/>
            <a:ext cx="6594189" cy="1625210"/>
          </a:xfrm>
        </p:spPr>
        <p:txBody>
          <a:bodyPr>
            <a:normAutofit/>
          </a:bodyPr>
          <a:lstStyle/>
          <a:p>
            <a:pPr algn="r"/>
            <a:r>
              <a:rPr lang="en-US" i="1" dirty="0">
                <a:solidFill>
                  <a:srgbClr val="FFFFFF"/>
                </a:solidFill>
              </a:rPr>
              <a:t>(719) 219-5865 </a:t>
            </a:r>
            <a:r>
              <a:rPr lang="en-US" i="1" dirty="0" err="1">
                <a:solidFill>
                  <a:srgbClr val="FFFFFF"/>
                </a:solidFill>
              </a:rPr>
              <a:t>www.shallyns.com</a:t>
            </a:r>
            <a:endParaRPr lang="en-US" i="1" dirty="0">
              <a:solidFill>
                <a:srgbClr val="FFFFFF"/>
              </a:solidFill>
            </a:endParaRPr>
          </a:p>
        </p:txBody>
      </p:sp>
      <p:pic>
        <p:nvPicPr>
          <p:cNvPr id="5" name="Picture 4" descr="A picture containing text, ground, grape, plant&#10;&#10;Description automatically generated">
            <a:extLst>
              <a:ext uri="{FF2B5EF4-FFF2-40B4-BE49-F238E27FC236}">
                <a16:creationId xmlns:a16="http://schemas.microsoft.com/office/drawing/2014/main" id="{BF45FDE6-7189-0443-9B87-20348BB3DA74}"/>
              </a:ext>
            </a:extLst>
          </p:cNvPr>
          <p:cNvPicPr>
            <a:picLocks noChangeAspect="1"/>
          </p:cNvPicPr>
          <p:nvPr/>
        </p:nvPicPr>
        <p:blipFill rotWithShape="1">
          <a:blip r:embed="rId2"/>
          <a:srcRect t="13069" r="-1" b="27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E0FDBBD-607A-4645-9F66-8B8D9D002017}"/>
              </a:ext>
            </a:extLst>
          </p:cNvPr>
          <p:cNvSpPr>
            <a:spLocks noGrp="1"/>
          </p:cNvSpPr>
          <p:nvPr>
            <p:ph idx="1"/>
          </p:nvPr>
        </p:nvSpPr>
        <p:spPr>
          <a:xfrm>
            <a:off x="8029319" y="917725"/>
            <a:ext cx="3424739" cy="4852362"/>
          </a:xfrm>
        </p:spPr>
        <p:txBody>
          <a:bodyPr anchor="ctr">
            <a:normAutofit/>
          </a:bodyPr>
          <a:lstStyle/>
          <a:p>
            <a:r>
              <a:rPr lang="en-US" dirty="0">
                <a:solidFill>
                  <a:srgbClr val="FFFFFF"/>
                </a:solidFill>
              </a:rPr>
              <a:t>Recipes in folder</a:t>
            </a:r>
          </a:p>
          <a:p>
            <a:r>
              <a:rPr lang="en-US" dirty="0">
                <a:solidFill>
                  <a:srgbClr val="FFFFFF"/>
                </a:solidFill>
              </a:rPr>
              <a:t>Nutritional Coaching Packages – Contact me at (719) 219-5865 or visit my webpage at </a:t>
            </a:r>
            <a:r>
              <a:rPr lang="en-US" dirty="0">
                <a:solidFill>
                  <a:schemeClr val="bg1"/>
                </a:solidFill>
                <a:hlinkClick r:id="rId3">
                  <a:extLst>
                    <a:ext uri="{A12FA001-AC4F-418D-AE19-62706E023703}">
                      <ahyp:hlinkClr xmlns:ahyp="http://schemas.microsoft.com/office/drawing/2018/hyperlinkcolor" val="tx"/>
                    </a:ext>
                  </a:extLst>
                </a:hlinkClick>
              </a:rPr>
              <a:t>www.shallyns.com</a:t>
            </a:r>
            <a:r>
              <a:rPr lang="en-US" dirty="0">
                <a:solidFill>
                  <a:srgbClr val="FFFFFF"/>
                </a:solidFill>
              </a:rPr>
              <a:t> to register/send an inquiry.</a:t>
            </a:r>
          </a:p>
          <a:p>
            <a:r>
              <a:rPr lang="en-US" dirty="0">
                <a:solidFill>
                  <a:srgbClr val="FFFFFF"/>
                </a:solidFill>
              </a:rPr>
              <a:t>Evaluation</a:t>
            </a:r>
          </a:p>
        </p:txBody>
      </p:sp>
    </p:spTree>
    <p:extLst>
      <p:ext uri="{BB962C8B-B14F-4D97-AF65-F5344CB8AC3E}">
        <p14:creationId xmlns:p14="http://schemas.microsoft.com/office/powerpoint/2010/main" val="28404890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664CC-EA18-CB49-AAE9-DCD56A1BC56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6E55D9C-D4D7-9D4E-9DDE-8DA48802E6F4}"/>
              </a:ext>
            </a:extLst>
          </p:cNvPr>
          <p:cNvSpPr>
            <a:spLocks noGrp="1"/>
          </p:cNvSpPr>
          <p:nvPr>
            <p:ph idx="1"/>
          </p:nvPr>
        </p:nvSpPr>
        <p:spPr/>
        <p:txBody>
          <a:bodyPr>
            <a:normAutofit fontScale="92500" lnSpcReduction="10000"/>
          </a:bodyPr>
          <a:lstStyle/>
          <a:p>
            <a:r>
              <a:rPr lang="en-US" dirty="0">
                <a:hlinkClick r:id="rId2"/>
              </a:rPr>
              <a:t>https://courses.lumenlearning.com/boundless-ap/chapter/overview-of-blood/</a:t>
            </a:r>
            <a:endParaRPr lang="en-US" dirty="0"/>
          </a:p>
          <a:p>
            <a:r>
              <a:rPr lang="en-US" dirty="0">
                <a:hlinkClick r:id="rId3"/>
              </a:rPr>
              <a:t>https://www.pinterest.com/pin/307089268342733473/</a:t>
            </a:r>
            <a:endParaRPr lang="en-US" dirty="0"/>
          </a:p>
          <a:p>
            <a:r>
              <a:rPr lang="en-US" dirty="0">
                <a:hlinkClick r:id="rId4"/>
              </a:rPr>
              <a:t>https://www.ck12.org/book/human-biology-lives-of-cells/section/3.1/</a:t>
            </a:r>
            <a:endParaRPr lang="en-US" dirty="0"/>
          </a:p>
          <a:p>
            <a:r>
              <a:rPr lang="en-US" dirty="0">
                <a:hlinkClick r:id="rId5"/>
              </a:rPr>
              <a:t>https://medlineplus.gov/genetics/understanding/basics/cell/</a:t>
            </a:r>
            <a:endParaRPr lang="en-US" dirty="0"/>
          </a:p>
          <a:p>
            <a:r>
              <a:rPr lang="en-US" dirty="0">
                <a:hlinkClick r:id="rId6"/>
              </a:rPr>
              <a:t>https://medlineplus.gov/genetics/understanding/basics/dna/</a:t>
            </a:r>
            <a:endParaRPr lang="en-US" dirty="0"/>
          </a:p>
          <a:p>
            <a:r>
              <a:rPr lang="en-US" dirty="0">
                <a:hlinkClick r:id="rId7"/>
              </a:rPr>
              <a:t>https://sciencing.com/neutralize-food-coloring-water-5845152.html</a:t>
            </a:r>
            <a:endParaRPr lang="en-US" dirty="0"/>
          </a:p>
          <a:p>
            <a:r>
              <a:rPr lang="en-US" dirty="0"/>
              <a:t>Dr. Ben Lynch: Dirty Genes</a:t>
            </a:r>
          </a:p>
          <a:p>
            <a:r>
              <a:rPr lang="en-US" dirty="0"/>
              <a:t>Dr. </a:t>
            </a:r>
            <a:r>
              <a:rPr lang="en-US" dirty="0" err="1"/>
              <a:t>D’Adamo</a:t>
            </a:r>
            <a:r>
              <a:rPr lang="en-US" dirty="0"/>
              <a:t>: Eat Right For Your Type</a:t>
            </a:r>
          </a:p>
          <a:p>
            <a:r>
              <a:rPr lang="en-US" dirty="0"/>
              <a:t>School of Natural Healing</a:t>
            </a:r>
          </a:p>
        </p:txBody>
      </p:sp>
    </p:spTree>
    <p:extLst>
      <p:ext uri="{BB962C8B-B14F-4D97-AF65-F5344CB8AC3E}">
        <p14:creationId xmlns:p14="http://schemas.microsoft.com/office/powerpoint/2010/main" val="3900661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851EB7-414A-694F-8C80-0DBBB1AD1A95}"/>
              </a:ext>
            </a:extLst>
          </p:cNvPr>
          <p:cNvSpPr>
            <a:spLocks noGrp="1"/>
          </p:cNvSpPr>
          <p:nvPr>
            <p:ph type="title"/>
          </p:nvPr>
        </p:nvSpPr>
        <p:spPr>
          <a:xfrm>
            <a:off x="524256" y="4767072"/>
            <a:ext cx="6594189" cy="1625210"/>
          </a:xfrm>
        </p:spPr>
        <p:txBody>
          <a:bodyPr>
            <a:normAutofit/>
          </a:bodyPr>
          <a:lstStyle/>
          <a:p>
            <a:pPr algn="r"/>
            <a:r>
              <a:rPr lang="en-US" sz="4100" dirty="0"/>
              <a:t>Common Problems Associated </a:t>
            </a:r>
            <a:br>
              <a:rPr lang="en-US" sz="4100" dirty="0"/>
            </a:br>
            <a:r>
              <a:rPr lang="en-US" sz="4100" dirty="0"/>
              <a:t>with Dirty Genes</a:t>
            </a:r>
          </a:p>
        </p:txBody>
      </p:sp>
      <p:pic>
        <p:nvPicPr>
          <p:cNvPr id="7" name="Picture 6">
            <a:extLst>
              <a:ext uri="{FF2B5EF4-FFF2-40B4-BE49-F238E27FC236}">
                <a16:creationId xmlns:a16="http://schemas.microsoft.com/office/drawing/2014/main" id="{161E0DB9-79CF-B145-8BEE-26074EFFAC3B}"/>
              </a:ext>
            </a:extLst>
          </p:cNvPr>
          <p:cNvPicPr>
            <a:picLocks noChangeAspect="1"/>
          </p:cNvPicPr>
          <p:nvPr/>
        </p:nvPicPr>
        <p:blipFill rotWithShape="1">
          <a:blip r:embed="rId2"/>
          <a:srcRect l="7337" r="6742" b="1"/>
          <a:stretch/>
        </p:blipFill>
        <p:spPr>
          <a:xfrm>
            <a:off x="327547" y="321733"/>
            <a:ext cx="7058306" cy="4107392"/>
          </a:xfrm>
          <a:prstGeom prst="rect">
            <a:avLst/>
          </a:prstGeom>
        </p:spPr>
      </p:pic>
      <p:sp>
        <p:nvSpPr>
          <p:cNvPr id="5" name="Content Placeholder 4">
            <a:extLst>
              <a:ext uri="{FF2B5EF4-FFF2-40B4-BE49-F238E27FC236}">
                <a16:creationId xmlns:a16="http://schemas.microsoft.com/office/drawing/2014/main" id="{A8E69618-E6A7-CC47-86CC-7A964F7A81EE}"/>
              </a:ext>
            </a:extLst>
          </p:cNvPr>
          <p:cNvSpPr>
            <a:spLocks noGrp="1"/>
          </p:cNvSpPr>
          <p:nvPr>
            <p:ph idx="1"/>
          </p:nvPr>
        </p:nvSpPr>
        <p:spPr>
          <a:xfrm>
            <a:off x="8029319" y="917725"/>
            <a:ext cx="3424739" cy="4852362"/>
          </a:xfrm>
        </p:spPr>
        <p:txBody>
          <a:bodyPr numCol="2" anchor="ctr">
            <a:normAutofit/>
          </a:bodyPr>
          <a:lstStyle/>
          <a:p>
            <a:r>
              <a:rPr lang="en-US" sz="1400" dirty="0"/>
              <a:t>Brain and Mood Issues</a:t>
            </a:r>
          </a:p>
          <a:p>
            <a:pPr lvl="1"/>
            <a:r>
              <a:rPr lang="en-US" sz="1400" dirty="0"/>
              <a:t>ADD/ADHD</a:t>
            </a:r>
          </a:p>
          <a:p>
            <a:pPr lvl="1"/>
            <a:r>
              <a:rPr lang="en-US" sz="1400" b="1" dirty="0"/>
              <a:t>Anxiety</a:t>
            </a:r>
          </a:p>
          <a:p>
            <a:pPr lvl="1"/>
            <a:r>
              <a:rPr lang="en-US" sz="1400" dirty="0"/>
              <a:t>Brain Fog</a:t>
            </a:r>
          </a:p>
          <a:p>
            <a:pPr lvl="1"/>
            <a:r>
              <a:rPr lang="en-US" sz="1400" b="1" dirty="0"/>
              <a:t>Depression</a:t>
            </a:r>
          </a:p>
          <a:p>
            <a:pPr lvl="1"/>
            <a:r>
              <a:rPr lang="en-US" sz="1400" b="1" dirty="0"/>
              <a:t>Fatigue</a:t>
            </a:r>
          </a:p>
          <a:p>
            <a:pPr lvl="1"/>
            <a:r>
              <a:rPr lang="en-US" sz="1400" dirty="0"/>
              <a:t>Insomnia and Sleep Problems</a:t>
            </a:r>
          </a:p>
          <a:p>
            <a:pPr lvl="1"/>
            <a:r>
              <a:rPr lang="en-US" sz="1400" b="1" dirty="0"/>
              <a:t>Irritability</a:t>
            </a:r>
          </a:p>
          <a:p>
            <a:pPr lvl="1"/>
            <a:r>
              <a:rPr lang="en-US" sz="1400" dirty="0"/>
              <a:t>Memory Problems</a:t>
            </a:r>
          </a:p>
          <a:p>
            <a:r>
              <a:rPr lang="en-US" sz="1400" dirty="0"/>
              <a:t>Cancer</a:t>
            </a:r>
          </a:p>
          <a:p>
            <a:pPr lvl="1"/>
            <a:r>
              <a:rPr lang="en-US" sz="1400" dirty="0"/>
              <a:t>Breast</a:t>
            </a:r>
          </a:p>
          <a:p>
            <a:pPr lvl="1"/>
            <a:r>
              <a:rPr lang="en-US" sz="1400" dirty="0"/>
              <a:t>Ovarian</a:t>
            </a:r>
          </a:p>
          <a:p>
            <a:pPr lvl="1"/>
            <a:r>
              <a:rPr lang="en-US" sz="1400" dirty="0"/>
              <a:t>Stomach</a:t>
            </a:r>
          </a:p>
          <a:p>
            <a:r>
              <a:rPr lang="en-US" sz="1400" dirty="0"/>
              <a:t>Cardiovascular Issues</a:t>
            </a:r>
          </a:p>
          <a:p>
            <a:r>
              <a:rPr lang="en-US" sz="1400" dirty="0"/>
              <a:t>Female Hormone Issues</a:t>
            </a:r>
          </a:p>
          <a:p>
            <a:r>
              <a:rPr lang="en-US" sz="1400" dirty="0"/>
              <a:t>Fertility and Pregnancy Issues</a:t>
            </a:r>
          </a:p>
          <a:p>
            <a:r>
              <a:rPr lang="en-US" sz="1400" dirty="0"/>
              <a:t>Gland and Organ Issues</a:t>
            </a:r>
          </a:p>
          <a:p>
            <a:pPr lvl="1"/>
            <a:r>
              <a:rPr lang="en-US" sz="1400" dirty="0"/>
              <a:t>Fatty Liver</a:t>
            </a:r>
          </a:p>
          <a:p>
            <a:pPr lvl="1"/>
            <a:r>
              <a:rPr lang="en-US" sz="1400" b="1" dirty="0"/>
              <a:t>Gallstones</a:t>
            </a:r>
          </a:p>
          <a:p>
            <a:pPr lvl="1"/>
            <a:r>
              <a:rPr lang="en-US" sz="1400" dirty="0"/>
              <a:t>SIBO</a:t>
            </a:r>
          </a:p>
          <a:p>
            <a:pPr lvl="1"/>
            <a:r>
              <a:rPr lang="en-US" sz="1400" dirty="0"/>
              <a:t>Thyroid</a:t>
            </a:r>
          </a:p>
          <a:p>
            <a:r>
              <a:rPr lang="en-US" sz="1400" dirty="0"/>
              <a:t>Metabolism Issues</a:t>
            </a:r>
          </a:p>
          <a:p>
            <a:pPr lvl="1"/>
            <a:r>
              <a:rPr lang="en-US" sz="1400" dirty="0"/>
              <a:t>Food cravings, especially sweets and carbs</a:t>
            </a:r>
          </a:p>
          <a:p>
            <a:pPr lvl="1"/>
            <a:r>
              <a:rPr lang="en-US" sz="1400" b="1" dirty="0"/>
              <a:t>Obesity and Weight Gain</a:t>
            </a:r>
          </a:p>
        </p:txBody>
      </p:sp>
    </p:spTree>
    <p:extLst>
      <p:ext uri="{BB962C8B-B14F-4D97-AF65-F5344CB8AC3E}">
        <p14:creationId xmlns:p14="http://schemas.microsoft.com/office/powerpoint/2010/main" val="3172379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TotalTime>
  <Words>6324</Words>
  <Application>Microsoft Macintosh PowerPoint</Application>
  <PresentationFormat>Widescreen</PresentationFormat>
  <Paragraphs>807</Paragraphs>
  <Slides>86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86</vt:i4>
      </vt:variant>
    </vt:vector>
  </HeadingPairs>
  <TitlesOfParts>
    <vt:vector size="92" baseType="lpstr">
      <vt:lpstr>Aparajita</vt:lpstr>
      <vt:lpstr>Arial</vt:lpstr>
      <vt:lpstr>Calibri</vt:lpstr>
      <vt:lpstr>Calibri Light</vt:lpstr>
      <vt:lpstr>Wingdings</vt:lpstr>
      <vt:lpstr>Office Theme</vt:lpstr>
      <vt:lpstr>PowerPoint Presentation</vt:lpstr>
      <vt:lpstr>PowerPoint Presentation</vt:lpstr>
      <vt:lpstr>Class Roadmap</vt:lpstr>
      <vt:lpstr>PowerPoint Presentation</vt:lpstr>
      <vt:lpstr>My Nutrition Story</vt:lpstr>
      <vt:lpstr>The Science Behind Individualized Nutrition: Epigenetics</vt:lpstr>
      <vt:lpstr>The Science Behind Individualized Nutrition: Blood Typing*</vt:lpstr>
      <vt:lpstr>Blood Characteristics</vt:lpstr>
      <vt:lpstr>Common Problems Associated  with Dirty Genes</vt:lpstr>
      <vt:lpstr>Common Symptoms of Dirty Genes</vt:lpstr>
      <vt:lpstr>Which Genes are Dirty? Dirty Genes Questionnaire</vt:lpstr>
      <vt:lpstr>Your genes are not your destiny!   How you take care of them is.</vt:lpstr>
      <vt:lpstr>PowerPoint Presentation</vt:lpstr>
      <vt:lpstr>“Let Food be thy Medicine”-Hippocrates</vt:lpstr>
      <vt:lpstr>Organic Recommendations: “Dirty Dozen”</vt:lpstr>
      <vt:lpstr>Non-Organic Options: “Clean 15”</vt:lpstr>
      <vt:lpstr>PowerPoint Presentation</vt:lpstr>
      <vt:lpstr>Living B.A.S.I.C.S</vt:lpstr>
      <vt:lpstr>Pulse Method: nutrient do’s and don’ts</vt:lpstr>
      <vt:lpstr>Meet the 7 Dirty Genes that We Can Clean Up and Make the Most of for the Majority of our Cellular Processes </vt:lpstr>
      <vt:lpstr>MTHFR</vt:lpstr>
      <vt:lpstr>Health Conditions Related to a Dirty MTHFR</vt:lpstr>
      <vt:lpstr>What Makes MTHFR Dirty?</vt:lpstr>
      <vt:lpstr>Examples of Common Healthy Methylation Cycles</vt:lpstr>
      <vt:lpstr>Key Nutrients for a Healthy MTHFR and Methylation Cycle</vt:lpstr>
      <vt:lpstr>COMT:  Focus and Buoyancy, or Mellowness and Calm</vt:lpstr>
      <vt:lpstr>Purpose of COMT</vt:lpstr>
      <vt:lpstr>Health Conditions Related to a Dirty COMT</vt:lpstr>
      <vt:lpstr>What Makes COMT Dirty?</vt:lpstr>
      <vt:lpstr>Key Nutrients for a Healthy COMT</vt:lpstr>
      <vt:lpstr>Other Ways to Clean up Your Dirty COMT</vt:lpstr>
      <vt:lpstr>DAO: Oversensitivity to Foods</vt:lpstr>
      <vt:lpstr>Purpose of DAO</vt:lpstr>
      <vt:lpstr>Health Conditions Related to a Dirty DAO</vt:lpstr>
      <vt:lpstr>Avoid High-Histamine Foods and Drinks (including leftovers)</vt:lpstr>
      <vt:lpstr>Key Nutrients for a Healthy DAO</vt:lpstr>
      <vt:lpstr>Foods that Balance High-Acid or Acid-Generating Foods</vt:lpstr>
      <vt:lpstr>Other Tidbits Surrounding a Dirty DAO</vt:lpstr>
      <vt:lpstr>MAOA: Mood Swings and Carb Cravings</vt:lpstr>
      <vt:lpstr>MAOA Function</vt:lpstr>
      <vt:lpstr>Serotonin Insight</vt:lpstr>
      <vt:lpstr>What Makes MAOA Dirty?</vt:lpstr>
      <vt:lpstr>Health Conditions Related to a Dirty MAOA</vt:lpstr>
      <vt:lpstr>Going Gray Early</vt:lpstr>
      <vt:lpstr>Key Nutrients for a Healthy MAOA</vt:lpstr>
      <vt:lpstr>GST/GPX: Detox Dilemmas</vt:lpstr>
      <vt:lpstr>GST/GPX Main Role</vt:lpstr>
      <vt:lpstr>Glutathione (your primary antioxidant) Wonders</vt:lpstr>
      <vt:lpstr>Health Conditions Related to a Dirty GST/GPX</vt:lpstr>
      <vt:lpstr>What Makes GST/GPX Dirty?</vt:lpstr>
      <vt:lpstr>Key Nutrients for a Healthy GST/GPX</vt:lpstr>
      <vt:lpstr>Other Key Items to keep your GST/GPX Healthy</vt:lpstr>
      <vt:lpstr>NOS3: Heart Issues</vt:lpstr>
      <vt:lpstr>NOS3 Main Purpose</vt:lpstr>
      <vt:lpstr>Depression as an Indicator of Heart Function</vt:lpstr>
      <vt:lpstr>Diabetes and Heart Health</vt:lpstr>
      <vt:lpstr>Smoking and Heart Health</vt:lpstr>
      <vt:lpstr>Nitroglycerin</vt:lpstr>
      <vt:lpstr>Uncoupled NOS3</vt:lpstr>
      <vt:lpstr>Folic Acid: Your Foe</vt:lpstr>
      <vt:lpstr>Pre and Post Menopause Association of Heart Health</vt:lpstr>
      <vt:lpstr>Be Wary of Statins</vt:lpstr>
      <vt:lpstr>What Makes NOS3 Dirty?</vt:lpstr>
      <vt:lpstr>Health Conditions Related to a Dirty NOS3</vt:lpstr>
      <vt:lpstr>How to Support NOS3</vt:lpstr>
      <vt:lpstr>Key Nutrients for a Healthy NOS3</vt:lpstr>
      <vt:lpstr>PEMT: Cell Membrane and Liver Problems</vt:lpstr>
      <vt:lpstr>PEMT’s Role in Cell Membrane Function</vt:lpstr>
      <vt:lpstr>Choline (Key Nutrient) Sources for a Healthy PEMT</vt:lpstr>
      <vt:lpstr>The Role of Choline in Your Body</vt:lpstr>
      <vt:lpstr>Fatty Liver</vt:lpstr>
      <vt:lpstr>Apoptosis: the natural life cycle of a cell</vt:lpstr>
      <vt:lpstr>Potential Strengths of a Dirty PEMT</vt:lpstr>
      <vt:lpstr>Signs of a Dirty PEMT</vt:lpstr>
      <vt:lpstr>Health Conditions Related to a Dirty PEMT</vt:lpstr>
      <vt:lpstr>Life Seasons that Demand an Increase in Phosphatidylcholine and Other Phosphatidylcholine Wonders</vt:lpstr>
      <vt:lpstr>Final Thoughts on Conservation of  your PEMT gene</vt:lpstr>
      <vt:lpstr>…and the cherry on top…herbal remedies</vt:lpstr>
      <vt:lpstr>PowerPoint Presentation</vt:lpstr>
      <vt:lpstr>Lab Time: Let’s see how this works!</vt:lpstr>
      <vt:lpstr>Thoughts?  Individual Nutritional Counseling Packages</vt:lpstr>
      <vt:lpstr>My Family Dirty Gene Success Story</vt:lpstr>
      <vt:lpstr>…and what has this done for my clients</vt:lpstr>
      <vt:lpstr>PowerPoint Presentation</vt:lpstr>
      <vt:lpstr>(719) 219-5865 www.shallyns.com</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7 Dirty Genes that We Can Clean Up and Make the Most of a Majority of our Cellular Processes </dc:title>
  <dc:creator>Shallyn MacDonald</dc:creator>
  <cp:lastModifiedBy>Shallyn MacDonald</cp:lastModifiedBy>
  <cp:revision>40</cp:revision>
  <cp:lastPrinted>2021-09-06T19:12:01Z</cp:lastPrinted>
  <dcterms:created xsi:type="dcterms:W3CDTF">2020-12-02T23:30:19Z</dcterms:created>
  <dcterms:modified xsi:type="dcterms:W3CDTF">2021-09-13T03:28:29Z</dcterms:modified>
</cp:coreProperties>
</file>